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42"/>
  </p:notesMasterIdLst>
  <p:handoutMasterIdLst>
    <p:handoutMasterId r:id="rId43"/>
  </p:handoutMasterIdLst>
  <p:sldIdLst>
    <p:sldId id="531" r:id="rId5"/>
    <p:sldId id="420" r:id="rId6"/>
    <p:sldId id="487" r:id="rId7"/>
    <p:sldId id="493" r:id="rId8"/>
    <p:sldId id="512" r:id="rId9"/>
    <p:sldId id="475" r:id="rId10"/>
    <p:sldId id="488" r:id="rId11"/>
    <p:sldId id="509" r:id="rId12"/>
    <p:sldId id="510" r:id="rId13"/>
    <p:sldId id="492" r:id="rId14"/>
    <p:sldId id="511" r:id="rId15"/>
    <p:sldId id="450" r:id="rId16"/>
    <p:sldId id="455" r:id="rId17"/>
    <p:sldId id="452" r:id="rId18"/>
    <p:sldId id="532" r:id="rId19"/>
    <p:sldId id="553" r:id="rId20"/>
    <p:sldId id="554" r:id="rId21"/>
    <p:sldId id="535" r:id="rId22"/>
    <p:sldId id="536" r:id="rId23"/>
    <p:sldId id="537" r:id="rId24"/>
    <p:sldId id="538" r:id="rId25"/>
    <p:sldId id="498" r:id="rId26"/>
    <p:sldId id="540" r:id="rId27"/>
    <p:sldId id="541" r:id="rId28"/>
    <p:sldId id="542" r:id="rId29"/>
    <p:sldId id="543" r:id="rId30"/>
    <p:sldId id="544" r:id="rId31"/>
    <p:sldId id="545" r:id="rId32"/>
    <p:sldId id="546" r:id="rId33"/>
    <p:sldId id="547" r:id="rId34"/>
    <p:sldId id="555" r:id="rId35"/>
    <p:sldId id="548" r:id="rId36"/>
    <p:sldId id="550" r:id="rId37"/>
    <p:sldId id="551" r:id="rId38"/>
    <p:sldId id="552" r:id="rId39"/>
    <p:sldId id="526" r:id="rId40"/>
    <p:sldId id="527" r:id="rId41"/>
  </p:sldIdLst>
  <p:sldSz cx="9144000" cy="6858000" type="screen4x3"/>
  <p:notesSz cx="6858000" cy="9144000"/>
  <p:custDataLst>
    <p:tags r:id="rId4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02">
          <p15:clr>
            <a:srgbClr val="A4A3A4"/>
          </p15:clr>
        </p15:guide>
        <p15:guide id="2" orient="horz" pos="4043">
          <p15:clr>
            <a:srgbClr val="A4A3A4"/>
          </p15:clr>
        </p15:guide>
        <p15:guide id="3" orient="horz" pos="2387">
          <p15:clr>
            <a:srgbClr val="A4A3A4"/>
          </p15:clr>
        </p15:guide>
        <p15:guide id="4" orient="horz" pos="4233">
          <p15:clr>
            <a:srgbClr val="A4A3A4"/>
          </p15:clr>
        </p15:guide>
        <p15:guide id="5" orient="horz" pos="801">
          <p15:clr>
            <a:srgbClr val="A4A3A4"/>
          </p15:clr>
        </p15:guide>
        <p15:guide id="6" orient="horz" pos="695">
          <p15:clr>
            <a:srgbClr val="A4A3A4"/>
          </p15:clr>
        </p15:guide>
        <p15:guide id="7" pos="2880">
          <p15:clr>
            <a:srgbClr val="A4A3A4"/>
          </p15:clr>
        </p15:guide>
        <p15:guide id="8" pos="288">
          <p15:clr>
            <a:srgbClr val="A4A3A4"/>
          </p15:clr>
        </p15:guide>
        <p15:guide id="9" pos="5484">
          <p15:clr>
            <a:srgbClr val="A4A3A4"/>
          </p15:clr>
        </p15:guide>
        <p15:guide id="10" pos="2824">
          <p15:clr>
            <a:srgbClr val="A4A3A4"/>
          </p15:clr>
        </p15:guide>
        <p15:guide id="11" pos="2936">
          <p15:clr>
            <a:srgbClr val="A4A3A4"/>
          </p15:clr>
        </p15:guide>
        <p15:guide id="12" pos="3884">
          <p15:clr>
            <a:srgbClr val="A4A3A4"/>
          </p15:clr>
        </p15:guide>
        <p15:guide id="13" pos="165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ndyJ" initials="JB"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094A2"/>
    <a:srgbClr val="898EA9"/>
    <a:srgbClr val="464EEC"/>
    <a:srgbClr val="5D7178"/>
    <a:srgbClr val="42545B"/>
    <a:srgbClr val="5B6E74"/>
    <a:srgbClr val="63787D"/>
    <a:srgbClr val="999977"/>
    <a:srgbClr val="778888"/>
    <a:srgbClr val="5577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5" autoAdjust="0"/>
    <p:restoredTop sz="92006" autoAdjust="0"/>
  </p:normalViewPr>
  <p:slideViewPr>
    <p:cSldViewPr snapToGrid="0" showGuides="1">
      <p:cViewPr varScale="1">
        <p:scale>
          <a:sx n="105" d="100"/>
          <a:sy n="105" d="100"/>
        </p:scale>
        <p:origin x="424" y="192"/>
      </p:cViewPr>
      <p:guideLst>
        <p:guide orient="horz" pos="602"/>
        <p:guide orient="horz" pos="4043"/>
        <p:guide orient="horz" pos="2387"/>
        <p:guide orient="horz" pos="4233"/>
        <p:guide orient="horz" pos="801"/>
        <p:guide orient="horz" pos="695"/>
        <p:guide pos="2880"/>
        <p:guide pos="288"/>
        <p:guide pos="5484"/>
        <p:guide pos="2824"/>
        <p:guide pos="2936"/>
        <p:guide pos="3884"/>
        <p:guide pos="1659"/>
      </p:guideLst>
    </p:cSldViewPr>
  </p:slideViewPr>
  <p:outlineViewPr>
    <p:cViewPr>
      <p:scale>
        <a:sx n="33" d="100"/>
        <a:sy n="33" d="100"/>
      </p:scale>
      <p:origin x="0" y="12858"/>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67" d="100"/>
          <a:sy n="67" d="100"/>
        </p:scale>
        <p:origin x="-279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9" Type="http://schemas.openxmlformats.org/officeDocument/2006/relationships/slide" Target="slides/slide5.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tags" Target="tags/tag1.xml"/><Relationship Id="rId45"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D8FA3CA-5725-4BA7-A851-72A62AC5A8EE}" type="datetimeFigureOut">
              <a:rPr lang="en-CA" smtClean="0"/>
              <a:pPr/>
              <a:t>2016-09-07</a:t>
            </a:fld>
            <a:endParaRPr lang="en-CA"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F873CA4-7EF9-467F-99BD-6DDCB9451CF6}" type="slidenum">
              <a:rPr lang="en-CA" smtClean="0"/>
              <a:pPr/>
              <a:t>‹#›</a:t>
            </a:fld>
            <a:endParaRPr lang="en-CA" dirty="0"/>
          </a:p>
        </p:txBody>
      </p:sp>
    </p:spTree>
    <p:extLst>
      <p:ext uri="{BB962C8B-B14F-4D97-AF65-F5344CB8AC3E}">
        <p14:creationId xmlns:p14="http://schemas.microsoft.com/office/powerpoint/2010/main" val="21754703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B58700-9FA2-48CE-AC88-D71D45EB490A}" type="datetimeFigureOut">
              <a:rPr lang="en-US" smtClean="0"/>
              <a:pPr/>
              <a:t>9/7/16</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9BC4E5-2BC1-4F43-85DD-A1B8F74CB7EB}" type="slidenum">
              <a:rPr lang="en-US" smtClean="0"/>
              <a:pPr/>
              <a:t>‹#›</a:t>
            </a:fld>
            <a:endParaRPr lang="en-US" dirty="0"/>
          </a:p>
        </p:txBody>
      </p:sp>
    </p:spTree>
    <p:extLst>
      <p:ext uri="{BB962C8B-B14F-4D97-AF65-F5344CB8AC3E}">
        <p14:creationId xmlns:p14="http://schemas.microsoft.com/office/powerpoint/2010/main" val="14090042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6</a:t>
            </a:fld>
            <a:endParaRPr lang="en-US" dirty="0"/>
          </a:p>
        </p:txBody>
      </p:sp>
    </p:spTree>
    <p:extLst>
      <p:ext uri="{BB962C8B-B14F-4D97-AF65-F5344CB8AC3E}">
        <p14:creationId xmlns:p14="http://schemas.microsoft.com/office/powerpoint/2010/main" val="4043530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9BC4E5-2BC1-4F43-85DD-A1B8F74CB7EB}" type="slidenum">
              <a:rPr lang="en-US" smtClean="0"/>
              <a:pPr/>
              <a:t>11</a:t>
            </a:fld>
            <a:endParaRPr lang="en-US" dirty="0"/>
          </a:p>
        </p:txBody>
      </p:sp>
    </p:spTree>
    <p:extLst>
      <p:ext uri="{BB962C8B-B14F-4D97-AF65-F5344CB8AC3E}">
        <p14:creationId xmlns:p14="http://schemas.microsoft.com/office/powerpoint/2010/main" val="3814354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E9BC4E5-2BC1-4F43-85DD-A1B8F74CB7EB}" type="slidenum">
              <a:rPr lang="en-US" smtClean="0"/>
              <a:pPr/>
              <a:t>12</a:t>
            </a:fld>
            <a:endParaRPr lang="en-US" dirty="0"/>
          </a:p>
        </p:txBody>
      </p:sp>
    </p:spTree>
    <p:extLst>
      <p:ext uri="{BB962C8B-B14F-4D97-AF65-F5344CB8AC3E}">
        <p14:creationId xmlns:p14="http://schemas.microsoft.com/office/powerpoint/2010/main" val="295109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Based on Accenture</a:t>
            </a:r>
            <a:r>
              <a:rPr lang="en-US" baseline="0" dirty="0" smtClean="0"/>
              <a:t> Lab Research Paper: http://www.accenture.com/SiteCollectionDocuments/PDF/Accenture-Data-Acceleration-Architecture-Modern-Data-Supply-Chain.pdf</a:t>
            </a:r>
            <a:endParaRPr lang="en-US" dirty="0" smtClean="0"/>
          </a:p>
          <a:p>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13</a:t>
            </a:fld>
            <a:endParaRPr lang="en-US" dirty="0"/>
          </a:p>
        </p:txBody>
      </p:sp>
    </p:spTree>
    <p:extLst>
      <p:ext uri="{BB962C8B-B14F-4D97-AF65-F5344CB8AC3E}">
        <p14:creationId xmlns:p14="http://schemas.microsoft.com/office/powerpoint/2010/main" val="113968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Accenture</a:t>
            </a:r>
            <a:r>
              <a:rPr lang="en-US" baseline="0" dirty="0" smtClean="0"/>
              <a:t> Lab Research Paper: http://www.accenture.com/SiteCollectionDocuments/PDF/Accenture-Data-Acceleration-Architecture-Modern-Data-Supply-Chain.pdf</a:t>
            </a:r>
            <a:endParaRPr lang="en-US" dirty="0"/>
          </a:p>
        </p:txBody>
      </p:sp>
      <p:sp>
        <p:nvSpPr>
          <p:cNvPr id="4" name="Slide Number Placeholder 3"/>
          <p:cNvSpPr>
            <a:spLocks noGrp="1"/>
          </p:cNvSpPr>
          <p:nvPr>
            <p:ph type="sldNum" sz="quarter" idx="10"/>
          </p:nvPr>
        </p:nvSpPr>
        <p:spPr/>
        <p:txBody>
          <a:bodyPr/>
          <a:lstStyle/>
          <a:p>
            <a:fld id="{FE9BC4E5-2BC1-4F43-85DD-A1B8F74CB7EB}" type="slidenum">
              <a:rPr lang="en-US" smtClean="0"/>
              <a:pPr/>
              <a:t>14</a:t>
            </a:fld>
            <a:endParaRPr lang="en-US" dirty="0"/>
          </a:p>
        </p:txBody>
      </p:sp>
    </p:spTree>
    <p:extLst>
      <p:ext uri="{BB962C8B-B14F-4D97-AF65-F5344CB8AC3E}">
        <p14:creationId xmlns:p14="http://schemas.microsoft.com/office/powerpoint/2010/main" val="344489867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 Id="rId3"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White Signature Top">
    <p:spTree>
      <p:nvGrpSpPr>
        <p:cNvPr id="1" name=""/>
        <p:cNvGrpSpPr/>
        <p:nvPr/>
      </p:nvGrpSpPr>
      <p:grpSpPr>
        <a:xfrm>
          <a:off x="0" y="0"/>
          <a:ext cx="0" cy="0"/>
          <a:chOff x="0" y="0"/>
          <a:chExt cx="0" cy="0"/>
        </a:xfrm>
      </p:grpSpPr>
      <p:pic>
        <p:nvPicPr>
          <p:cNvPr id="2" name="Picture 1" descr="GettyImages_87215954_PPT_10x7.5.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9144000" cy="6858001"/>
          </a:xfrm>
          <a:prstGeom prst="rect">
            <a:avLst/>
          </a:prstGeom>
        </p:spPr>
      </p:pic>
      <p:sp>
        <p:nvSpPr>
          <p:cNvPr id="9" name="Text Placeholder 8"/>
          <p:cNvSpPr>
            <a:spLocks noGrp="1"/>
          </p:cNvSpPr>
          <p:nvPr>
            <p:ph type="body" sz="quarter" idx="10"/>
          </p:nvPr>
        </p:nvSpPr>
        <p:spPr>
          <a:xfrm>
            <a:off x="458788" y="2120763"/>
            <a:ext cx="4024312" cy="1712753"/>
          </a:xfrm>
        </p:spPr>
        <p:txBody>
          <a:bodyPr>
            <a:noAutofit/>
          </a:bodyPr>
          <a:lstStyle>
            <a:lvl1pPr marL="0" indent="0">
              <a:lnSpc>
                <a:spcPct val="100000"/>
              </a:lnSpc>
              <a:spcBef>
                <a:spcPts val="0"/>
              </a:spcBef>
              <a:spcAft>
                <a:spcPts val="0"/>
              </a:spcAft>
              <a:buNone/>
              <a:defRPr sz="320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endParaRPr lang="en-US" dirty="0" smtClean="0"/>
          </a:p>
        </p:txBody>
      </p:sp>
      <p:cxnSp>
        <p:nvCxnSpPr>
          <p:cNvPr id="17" name="Straight Connector 16"/>
          <p:cNvCxnSpPr/>
          <p:nvPr userDrawn="1"/>
        </p:nvCxnSpPr>
        <p:spPr>
          <a:xfrm>
            <a:off x="457200" y="1160209"/>
            <a:ext cx="86868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21" name="Picture 2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173817" y="868418"/>
            <a:ext cx="2520922" cy="176465"/>
          </a:xfrm>
          <a:prstGeom prst="rect">
            <a:avLst/>
          </a:prstGeom>
        </p:spPr>
      </p:pic>
      <p:grpSp>
        <p:nvGrpSpPr>
          <p:cNvPr id="31" name="Group 30"/>
          <p:cNvGrpSpPr/>
          <p:nvPr userDrawn="1"/>
        </p:nvGrpSpPr>
        <p:grpSpPr>
          <a:xfrm>
            <a:off x="459320" y="378106"/>
            <a:ext cx="2183719" cy="635721"/>
            <a:chOff x="448031" y="5788818"/>
            <a:chExt cx="2183719" cy="635721"/>
          </a:xfrm>
        </p:grpSpPr>
        <p:pic>
          <p:nvPicPr>
            <p:cNvPr id="32" name="Picture 3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8031" y="6039743"/>
              <a:ext cx="2183719" cy="384796"/>
            </a:xfrm>
            <a:prstGeom prst="rect">
              <a:avLst/>
            </a:prstGeom>
          </p:spPr>
        </p:pic>
        <p:sp>
          <p:nvSpPr>
            <p:cNvPr id="33" name="Freeform 32"/>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grpSp>
        <p:nvGrpSpPr>
          <p:cNvPr id="34" name="Group 33"/>
          <p:cNvGrpSpPr/>
          <p:nvPr userDrawn="1"/>
        </p:nvGrpSpPr>
        <p:grpSpPr>
          <a:xfrm>
            <a:off x="5701703" y="4134109"/>
            <a:ext cx="3074395" cy="2060440"/>
            <a:chOff x="5701703" y="682760"/>
            <a:chExt cx="3074395" cy="2060440"/>
          </a:xfrm>
        </p:grpSpPr>
        <p:sp>
          <p:nvSpPr>
            <p:cNvPr id="35" name="Freeform 34"/>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01703" y="1523009"/>
              <a:ext cx="3074395" cy="252000"/>
            </a:xfrm>
            <a:prstGeom prst="rect">
              <a:avLst/>
            </a:prstGeom>
          </p:spPr>
        </p:pic>
      </p:grpSp>
      <p:pic>
        <p:nvPicPr>
          <p:cNvPr id="12" name="Picture 11" descr="AFS_rotis.png"/>
          <p:cNvPicPr>
            <a:picLocks noChangeAspect="1"/>
          </p:cNvPicPr>
          <p:nvPr userDrawn="1"/>
        </p:nvPicPr>
        <p:blipFill>
          <a:blip r:embed="rId6" cstate="print"/>
          <a:stretch>
            <a:fillRect/>
          </a:stretch>
        </p:blipFill>
        <p:spPr>
          <a:xfrm>
            <a:off x="459192" y="1732065"/>
            <a:ext cx="3276178" cy="339348"/>
          </a:xfrm>
          <a:prstGeom prst="rect">
            <a:avLst/>
          </a:prstGeom>
        </p:spPr>
      </p:pic>
    </p:spTree>
    <p:extLst>
      <p:ext uri="{BB962C8B-B14F-4D97-AF65-F5344CB8AC3E}">
        <p14:creationId xmlns:p14="http://schemas.microsoft.com/office/powerpoint/2010/main" val="2183420241"/>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7" name="Straight Connector 6"/>
          <p:cNvCxnSpPr/>
          <p:nvPr userDrawn="1"/>
        </p:nvCxnSpPr>
        <p:spPr>
          <a:xfrm>
            <a:off x="457994" y="1162050"/>
            <a:ext cx="868600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3" name="Title 2"/>
          <p:cNvSpPr>
            <a:spLocks noGrp="1"/>
          </p:cNvSpPr>
          <p:nvPr>
            <p:ph type="title" hasCustomPrompt="1"/>
          </p:nvPr>
        </p:nvSpPr>
        <p:spPr/>
        <p:txBody>
          <a:bodyPr/>
          <a:lstStyle>
            <a:lvl1pPr>
              <a:defRPr>
                <a:solidFill>
                  <a:schemeClr val="accent3"/>
                </a:solidFill>
              </a:defRPr>
            </a:lvl1pPr>
          </a:lstStyle>
          <a:p>
            <a:r>
              <a:rPr lang="en-US" dirty="0" smtClean="0"/>
              <a:t>Master Title Slide Headline</a:t>
            </a:r>
            <a:endParaRPr lang="en-CA" dirty="0"/>
          </a:p>
        </p:txBody>
      </p:sp>
      <p:sp>
        <p:nvSpPr>
          <p:cNvPr id="6" name="TextBox 5"/>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1954005971"/>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TextBox 4"/>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sp>
        <p:nvSpPr>
          <p:cNvPr id="3" name="TextBox 2"/>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79293880"/>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_Title Slide with White Signature">
    <p:bg>
      <p:bgPr>
        <a:solidFill>
          <a:schemeClr val="bg1"/>
        </a:solidFill>
        <a:effectLst/>
      </p:bgPr>
    </p:bg>
    <p:spTree>
      <p:nvGrpSpPr>
        <p:cNvPr id="1" name=""/>
        <p:cNvGrpSpPr/>
        <p:nvPr/>
      </p:nvGrpSpPr>
      <p:grpSpPr>
        <a:xfrm>
          <a:off x="0" y="0"/>
          <a:ext cx="0" cy="0"/>
          <a:chOff x="0" y="0"/>
          <a:chExt cx="0" cy="0"/>
        </a:xfrm>
      </p:grpSpPr>
      <p:sp>
        <p:nvSpPr>
          <p:cNvPr id="2" name="Rectangle 1"/>
          <p:cNvSpPr/>
          <p:nvPr userDrawn="1"/>
        </p:nvSpPr>
        <p:spPr>
          <a:xfrm>
            <a:off x="0" y="3"/>
            <a:ext cx="9144000" cy="68938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latin typeface="Calibri"/>
            </a:endParaRPr>
          </a:p>
        </p:txBody>
      </p:sp>
      <p:pic>
        <p:nvPicPr>
          <p:cNvPr id="21" name="Picture 20" descr="master slide-02.png"/>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62" y="5"/>
            <a:ext cx="9143543" cy="6857543"/>
          </a:xfrm>
          <a:prstGeom prst="rect">
            <a:avLst/>
          </a:prstGeom>
        </p:spPr>
      </p:pic>
      <p:pic>
        <p:nvPicPr>
          <p:cNvPr id="32" name="Picture 31" descr="master slide-01.png"/>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5"/>
            <a:ext cx="9144000" cy="6884975"/>
          </a:xfrm>
          <a:prstGeom prst="rect">
            <a:avLst/>
          </a:prstGeom>
        </p:spPr>
      </p:pic>
      <p:sp>
        <p:nvSpPr>
          <p:cNvPr id="22" name="Text Placeholder 8"/>
          <p:cNvSpPr>
            <a:spLocks noGrp="1"/>
          </p:cNvSpPr>
          <p:nvPr>
            <p:ph type="body" sz="quarter" idx="10" hasCustomPrompt="1"/>
          </p:nvPr>
        </p:nvSpPr>
        <p:spPr>
          <a:xfrm>
            <a:off x="344182" y="2235461"/>
            <a:ext cx="3019020" cy="1233311"/>
          </a:xfrm>
        </p:spPr>
        <p:txBody>
          <a:bodyPr>
            <a:noAutofit/>
          </a:bodyPr>
          <a:lstStyle>
            <a:lvl1pPr marL="0" indent="0">
              <a:lnSpc>
                <a:spcPts val="2925"/>
              </a:lnSpc>
              <a:spcBef>
                <a:spcPts val="0"/>
              </a:spcBef>
              <a:spcAft>
                <a:spcPts val="0"/>
              </a:spcAft>
              <a:buNone/>
              <a:defRPr sz="2700" baseline="0">
                <a:solidFill>
                  <a:schemeClr val="bg1"/>
                </a:solidFill>
              </a:defRPr>
            </a:lvl1pPr>
            <a:lvl2pPr marL="0" indent="0">
              <a:lnSpc>
                <a:spcPct val="100000"/>
              </a:lnSpc>
              <a:spcAft>
                <a:spcPts val="0"/>
              </a:spcAft>
              <a:buNone/>
              <a:defRPr sz="1400">
                <a:solidFill>
                  <a:schemeClr val="bg1"/>
                </a:solidFill>
              </a:defRPr>
            </a:lvl2pPr>
            <a:lvl3pPr marL="351033" indent="0">
              <a:buNone/>
              <a:defRPr/>
            </a:lvl3pPr>
          </a:lstStyle>
          <a:p>
            <a:pPr lvl="0"/>
            <a:r>
              <a:rPr lang="en-US" dirty="0" smtClean="0"/>
              <a:t>Master Title Slide Headline</a:t>
            </a:r>
          </a:p>
        </p:txBody>
      </p:sp>
      <p:grpSp>
        <p:nvGrpSpPr>
          <p:cNvPr id="23" name="Group 22"/>
          <p:cNvGrpSpPr/>
          <p:nvPr userDrawn="1"/>
        </p:nvGrpSpPr>
        <p:grpSpPr>
          <a:xfrm>
            <a:off x="6527719" y="1727154"/>
            <a:ext cx="2303108" cy="2057500"/>
            <a:chOff x="5701703" y="682760"/>
            <a:chExt cx="3074395" cy="2060440"/>
          </a:xfrm>
        </p:grpSpPr>
        <p:sp>
          <p:nvSpPr>
            <p:cNvPr id="24" name="Freeform 23"/>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2F53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latin typeface="Calibri"/>
              </a:endParaRPr>
            </a:p>
          </p:txBody>
        </p:sp>
        <p:pic>
          <p:nvPicPr>
            <p:cNvPr id="25" name="Picture 2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5701703" y="1523009"/>
              <a:ext cx="3074395" cy="252000"/>
            </a:xfrm>
            <a:prstGeom prst="rect">
              <a:avLst/>
            </a:prstGeom>
          </p:spPr>
        </p:pic>
      </p:grpSp>
      <p:pic>
        <p:nvPicPr>
          <p:cNvPr id="33" name="Picture 32" descr="master slide-03.png"/>
          <p:cNvPicPr>
            <a:picLocks noChangeAspect="1"/>
          </p:cNvPicPr>
          <p:nvPr userDrawn="1"/>
        </p:nvPicPr>
        <p:blipFill rotWithShape="1">
          <a:blip r:embed="rId5" cstate="email">
            <a:extLst>
              <a:ext uri="{28A0092B-C50C-407E-A947-70E740481C1C}">
                <a14:useLocalDpi xmlns:a14="http://schemas.microsoft.com/office/drawing/2010/main"/>
              </a:ext>
            </a:extLst>
          </a:blip>
          <a:srcRect/>
          <a:stretch/>
        </p:blipFill>
        <p:spPr>
          <a:xfrm>
            <a:off x="1171285" y="1490222"/>
            <a:ext cx="5702974" cy="5403639"/>
          </a:xfrm>
          <a:prstGeom prst="rect">
            <a:avLst/>
          </a:prstGeom>
        </p:spPr>
      </p:pic>
      <p:grpSp>
        <p:nvGrpSpPr>
          <p:cNvPr id="4" name="Group 3"/>
          <p:cNvGrpSpPr/>
          <p:nvPr userDrawn="1"/>
        </p:nvGrpSpPr>
        <p:grpSpPr>
          <a:xfrm>
            <a:off x="342994" y="414413"/>
            <a:ext cx="8801012" cy="745799"/>
            <a:chOff x="457200" y="414410"/>
            <a:chExt cx="11731625" cy="745799"/>
          </a:xfrm>
        </p:grpSpPr>
        <p:grpSp>
          <p:nvGrpSpPr>
            <p:cNvPr id="26" name="Group 25"/>
            <p:cNvGrpSpPr/>
            <p:nvPr userDrawn="1"/>
          </p:nvGrpSpPr>
          <p:grpSpPr>
            <a:xfrm>
              <a:off x="457200" y="414410"/>
              <a:ext cx="11731625" cy="745799"/>
              <a:chOff x="457200" y="414410"/>
              <a:chExt cx="11731625" cy="745799"/>
            </a:xfrm>
          </p:grpSpPr>
          <p:cxnSp>
            <p:nvCxnSpPr>
              <p:cNvPr id="27" name="Straight Connector 26"/>
              <p:cNvCxnSpPr/>
              <p:nvPr userDrawn="1"/>
            </p:nvCxnSpPr>
            <p:spPr>
              <a:xfrm>
                <a:off x="457200" y="1160209"/>
                <a:ext cx="11731625"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8" name="Group 27"/>
              <p:cNvGrpSpPr/>
              <p:nvPr userDrawn="1"/>
            </p:nvGrpSpPr>
            <p:grpSpPr>
              <a:xfrm>
                <a:off x="457200" y="414410"/>
                <a:ext cx="2183719" cy="635721"/>
                <a:chOff x="437687" y="5788818"/>
                <a:chExt cx="2183719" cy="635721"/>
              </a:xfrm>
            </p:grpSpPr>
            <p:pic>
              <p:nvPicPr>
                <p:cNvPr id="30" name="Picture 29"/>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37687" y="6039743"/>
                  <a:ext cx="2183719" cy="384796"/>
                </a:xfrm>
                <a:prstGeom prst="rect">
                  <a:avLst/>
                </a:prstGeom>
              </p:spPr>
            </p:pic>
            <p:sp>
              <p:nvSpPr>
                <p:cNvPr id="31" name="Freeform 30"/>
                <p:cNvSpPr/>
                <p:nvPr/>
              </p:nvSpPr>
              <p:spPr>
                <a:xfrm>
                  <a:off x="1730496"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prstClr val="white"/>
                    </a:solidFill>
                    <a:latin typeface="Calibri"/>
                  </a:endParaRPr>
                </a:p>
              </p:txBody>
            </p:sp>
          </p:grpSp>
        </p:grpSp>
        <p:pic>
          <p:nvPicPr>
            <p:cNvPr id="3" name="Picture 2"/>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8438127" y="918310"/>
              <a:ext cx="3309257" cy="198357"/>
            </a:xfrm>
            <a:prstGeom prst="rect">
              <a:avLst/>
            </a:prstGeom>
          </p:spPr>
        </p:pic>
      </p:grpSp>
      <p:sp>
        <p:nvSpPr>
          <p:cNvPr id="18" name="AMC_Footer"/>
          <p:cNvSpPr txBox="1">
            <a:spLocks/>
          </p:cNvSpPr>
          <p:nvPr userDrawn="1"/>
        </p:nvSpPr>
        <p:spPr>
          <a:xfrm>
            <a:off x="6563253" y="6584952"/>
            <a:ext cx="1706604" cy="227013"/>
          </a:xfrm>
          <a:prstGeom prst="rect">
            <a:avLst/>
          </a:prstGeom>
        </p:spPr>
        <p:txBody>
          <a:bodyPr lIns="0" tIns="27003" rIns="0" bIns="0">
            <a:noAutofit/>
          </a:bodyPr>
          <a:lstStyle>
            <a:lvl1pPr marL="0" marR="0" indent="0" algn="l" defTabSz="914400" rtl="0" eaLnBrk="1" fontAlgn="auto" latinLnBrk="0" hangingPunct="1">
              <a:lnSpc>
                <a:spcPct val="100000"/>
              </a:lnSpc>
              <a:spcBef>
                <a:spcPts val="0"/>
              </a:spcBef>
              <a:spcAft>
                <a:spcPts val="0"/>
              </a:spcAft>
              <a:buClrTx/>
              <a:buSzTx/>
              <a:buFontTx/>
              <a:buNone/>
              <a:tabLst/>
              <a:defRPr/>
            </a:lvl1pPr>
          </a:lstStyle>
          <a:p>
            <a:pPr marL="0" marR="0" lvl="0" indent="0" algn="l" defTabSz="685862"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FFFFFF"/>
                </a:solidFill>
                <a:effectLst/>
                <a:uLnTx/>
                <a:uFillTx/>
                <a:latin typeface="Calibri"/>
                <a:ea typeface="+mn-ea"/>
                <a:cs typeface="Calibri"/>
              </a:rPr>
              <a:t>Copyright © </a:t>
            </a:r>
            <a:r>
              <a:rPr lang="en-US" sz="600" kern="1200" noProof="0" dirty="0" smtClean="0">
                <a:solidFill>
                  <a:srgbClr val="FFFFFF"/>
                </a:solidFill>
                <a:latin typeface="Calibri"/>
                <a:ea typeface="+mn-ea"/>
                <a:cs typeface="Calibri"/>
              </a:rPr>
              <a:t>2014</a:t>
            </a:r>
            <a:r>
              <a:rPr kumimoji="0" lang="en-US" sz="600" b="0" i="0" u="none" strike="noStrike" kern="1200" cap="none" spc="0" normalizeH="0" baseline="0" noProof="0" dirty="0" smtClean="0">
                <a:ln>
                  <a:noFill/>
                </a:ln>
                <a:solidFill>
                  <a:srgbClr val="FFFFFF"/>
                </a:solidFill>
                <a:effectLst/>
                <a:uLnTx/>
                <a:uFillTx/>
                <a:latin typeface="Calibri"/>
                <a:ea typeface="+mn-ea"/>
                <a:cs typeface="Calibri"/>
              </a:rPr>
              <a:t> Accenture. All rights reserved.</a:t>
            </a:r>
            <a:endParaRPr kumimoji="0" lang="en-US" sz="600" b="0" i="0" u="none" strike="noStrike" kern="1200" cap="none" spc="0" normalizeH="0" baseline="0" noProof="0" dirty="0">
              <a:ln>
                <a:noFill/>
              </a:ln>
              <a:solidFill>
                <a:srgbClr val="FFFFFF"/>
              </a:solidFill>
              <a:effectLst/>
              <a:uLnTx/>
              <a:uFillTx/>
              <a:latin typeface="Calibri"/>
              <a:ea typeface="+mn-ea"/>
              <a:cs typeface="Calibri"/>
            </a:endParaRPr>
          </a:p>
        </p:txBody>
      </p:sp>
    </p:spTree>
    <p:extLst>
      <p:ext uri="{BB962C8B-B14F-4D97-AF65-F5344CB8AC3E}">
        <p14:creationId xmlns:p14="http://schemas.microsoft.com/office/powerpoint/2010/main" val="34844178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2000"/>
                                        <p:tgtEl>
                                          <p:spTgt spid="32"/>
                                        </p:tgtEl>
                                        <p:attrNameLst>
                                          <p:attrName>ppt_y</p:attrName>
                                        </p:attrNameLst>
                                      </p:cBhvr>
                                      <p:tavLst>
                                        <p:tav tm="0">
                                          <p:val>
                                            <p:strVal val="#ppt_y+#ppt_h*1.125000"/>
                                          </p:val>
                                        </p:tav>
                                        <p:tav tm="100000">
                                          <p:val>
                                            <p:strVal val="#ppt_y"/>
                                          </p:val>
                                        </p:tav>
                                      </p:tavLst>
                                    </p:anim>
                                    <p:animEffect transition="in" filter="wipe(up)">
                                      <p:cBhvr>
                                        <p:cTn id="8" dur="2000"/>
                                        <p:tgtEl>
                                          <p:spTgt spid="32"/>
                                        </p:tgtEl>
                                      </p:cBhvr>
                                    </p:animEffect>
                                  </p:childTnLst>
                                </p:cTn>
                              </p:par>
                            </p:childTnLst>
                          </p:cTn>
                        </p:par>
                        <p:par>
                          <p:cTn id="9" fill="hold">
                            <p:stCondLst>
                              <p:cond delay="2000"/>
                            </p:stCondLst>
                            <p:childTnLst>
                              <p:par>
                                <p:cTn id="10" presetID="12" presetClass="entr" presetSubtype="4"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1000"/>
                                        <p:tgtEl>
                                          <p:spTgt spid="21"/>
                                        </p:tgtEl>
                                        <p:attrNameLst>
                                          <p:attrName>ppt_y</p:attrName>
                                        </p:attrNameLst>
                                      </p:cBhvr>
                                      <p:tavLst>
                                        <p:tav tm="0">
                                          <p:val>
                                            <p:strVal val="#ppt_y+#ppt_h*1.125000"/>
                                          </p:val>
                                        </p:tav>
                                        <p:tav tm="100000">
                                          <p:val>
                                            <p:strVal val="#ppt_y"/>
                                          </p:val>
                                        </p:tav>
                                      </p:tavLst>
                                    </p:anim>
                                    <p:animEffect transition="in" filter="wipe(up)">
                                      <p:cBhvr>
                                        <p:cTn id="13" dur="1000"/>
                                        <p:tgtEl>
                                          <p:spTgt spid="21"/>
                                        </p:tgtEl>
                                      </p:cBhvr>
                                    </p:animEffect>
                                  </p:childTnLst>
                                </p:cTn>
                              </p:par>
                            </p:childTnLst>
                          </p:cTn>
                        </p:par>
                        <p:par>
                          <p:cTn id="14" fill="hold">
                            <p:stCondLst>
                              <p:cond delay="3000"/>
                            </p:stCondLst>
                            <p:childTnLst>
                              <p:par>
                                <p:cTn id="15" presetID="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1000" fill="hold"/>
                                        <p:tgtEl>
                                          <p:spTgt spid="23"/>
                                        </p:tgtEl>
                                        <p:attrNameLst>
                                          <p:attrName>ppt_x</p:attrName>
                                        </p:attrNameLst>
                                      </p:cBhvr>
                                      <p:tavLst>
                                        <p:tav tm="0">
                                          <p:val>
                                            <p:strVal val="0-#ppt_w/2"/>
                                          </p:val>
                                        </p:tav>
                                        <p:tav tm="100000">
                                          <p:val>
                                            <p:strVal val="#ppt_x"/>
                                          </p:val>
                                        </p:tav>
                                      </p:tavLst>
                                    </p:anim>
                                    <p:anim calcmode="lin" valueType="num">
                                      <p:cBhvr additive="base">
                                        <p:cTn id="18" dur="1000" fill="hold"/>
                                        <p:tgtEl>
                                          <p:spTgt spid="23"/>
                                        </p:tgtEl>
                                        <p:attrNameLst>
                                          <p:attrName>ppt_y</p:attrName>
                                        </p:attrNameLst>
                                      </p:cBhvr>
                                      <p:tavLst>
                                        <p:tav tm="0">
                                          <p:val>
                                            <p:strVal val="#ppt_y"/>
                                          </p:val>
                                        </p:tav>
                                        <p:tav tm="100000">
                                          <p:val>
                                            <p:strVal val="#ppt_y"/>
                                          </p:val>
                                        </p:tav>
                                      </p:tavLst>
                                    </p:anim>
                                  </p:childTnLst>
                                </p:cTn>
                              </p:par>
                            </p:childTnLst>
                          </p:cTn>
                        </p:par>
                        <p:par>
                          <p:cTn id="19" fill="hold">
                            <p:stCondLst>
                              <p:cond delay="4000"/>
                            </p:stCondLst>
                            <p:childTnLst>
                              <p:par>
                                <p:cTn id="20" presetID="16" presetClass="entr" presetSubtype="42" fill="hold" nodeType="after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barn(outHorizontal)">
                                      <p:cBhvr>
                                        <p:cTn id="22" dur="1000"/>
                                        <p:tgtEl>
                                          <p:spTgt spid="33"/>
                                        </p:tgtEl>
                                      </p:cBhvr>
                                    </p:animEffect>
                                  </p:childTnLst>
                                </p:cTn>
                              </p:par>
                            </p:childTnLst>
                          </p:cTn>
                        </p:par>
                        <p:par>
                          <p:cTn id="23" fill="hold">
                            <p:stCondLst>
                              <p:cond delay="5000"/>
                            </p:stCondLst>
                            <p:childTnLst>
                              <p:par>
                                <p:cTn id="24" presetID="10" presetClass="entr" presetSubtype="0" fill="hold" grpId="0" nodeType="afterEffect">
                                  <p:stCondLst>
                                    <p:cond delay="0"/>
                                  </p:stCondLst>
                                  <p:childTnLst>
                                    <p:set>
                                      <p:cBhvr>
                                        <p:cTn id="25" dur="1" fill="hold">
                                          <p:stCondLst>
                                            <p:cond delay="0"/>
                                          </p:stCondLst>
                                        </p:cTn>
                                        <p:tgtEl>
                                          <p:spTgt spid="22">
                                            <p:txEl>
                                              <p:pRg st="0" end="0"/>
                                            </p:txEl>
                                          </p:spTgt>
                                        </p:tgtEl>
                                        <p:attrNameLst>
                                          <p:attrName>style.visibility</p:attrName>
                                        </p:attrNameLst>
                                      </p:cBhvr>
                                      <p:to>
                                        <p:strVal val="visible"/>
                                      </p:to>
                                    </p:set>
                                    <p:animEffect transition="in" filter="fade">
                                      <p:cBhvr>
                                        <p:cTn id="26" dur="1000"/>
                                        <p:tgtEl>
                                          <p:spTgt spid="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0"/>
                        <p:tgtEl>
                          <p:spTgt spid="22"/>
                        </p:tgtEl>
                      </p:cBhvr>
                    </p:animEffect>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36749"/>
          </a:xfrm>
          <a:prstGeom prst="rect">
            <a:avLst/>
          </a:prstGeom>
        </p:spPr>
      </p:pic>
      <p:sp>
        <p:nvSpPr>
          <p:cNvPr id="2" name="Title 1"/>
          <p:cNvSpPr>
            <a:spLocks noGrp="1"/>
          </p:cNvSpPr>
          <p:nvPr>
            <p:ph type="title" hasCustomPrompt="1"/>
          </p:nvPr>
        </p:nvSpPr>
        <p:spPr>
          <a:xfrm>
            <a:off x="457200" y="2373379"/>
            <a:ext cx="8229600" cy="1143000"/>
          </a:xfrm>
        </p:spPr>
        <p:txBody>
          <a:bodyPr/>
          <a:lstStyle>
            <a:lvl1pPr algn="ctr">
              <a:defRPr>
                <a:solidFill>
                  <a:schemeClr val="bg1"/>
                </a:solidFill>
              </a:defRPr>
            </a:lvl1pPr>
          </a:lstStyle>
          <a:p>
            <a:r>
              <a:rPr lang="en-US" dirty="0" smtClean="0"/>
              <a:t>Divider Title Style</a:t>
            </a:r>
            <a:endParaRPr lang="en-US" dirty="0"/>
          </a:p>
        </p:txBody>
      </p:sp>
      <p:sp>
        <p:nvSpPr>
          <p:cNvPr id="9" name="Text Placeholder 8"/>
          <p:cNvSpPr>
            <a:spLocks noGrp="1"/>
          </p:cNvSpPr>
          <p:nvPr>
            <p:ph type="body" sz="quarter" idx="13" hasCustomPrompt="1"/>
          </p:nvPr>
        </p:nvSpPr>
        <p:spPr>
          <a:xfrm>
            <a:off x="467545" y="3717528"/>
            <a:ext cx="8225527" cy="863600"/>
          </a:xfrm>
        </p:spPr>
        <p:txBody>
          <a:bodyPr/>
          <a:lstStyle>
            <a:lvl1pPr marL="0" indent="0" algn="ctr">
              <a:buNone/>
              <a:defRPr b="0" i="0" baseline="0">
                <a:solidFill>
                  <a:srgbClr val="FFFFFF"/>
                </a:solidFill>
                <a:latin typeface="Arial"/>
                <a:cs typeface="Arial"/>
              </a:defRPr>
            </a:lvl1pPr>
          </a:lstStyle>
          <a:p>
            <a:pPr lvl="0"/>
            <a:r>
              <a:rPr lang="en-US" dirty="0" smtClean="0"/>
              <a:t>Divider Subtitle Style</a:t>
            </a:r>
            <a:endParaRPr lang="en-US" dirty="0"/>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3300" y="440564"/>
            <a:ext cx="2057400" cy="1492251"/>
          </a:xfrm>
          <a:prstGeom prst="rect">
            <a:avLst/>
          </a:prstGeom>
        </p:spPr>
      </p:pic>
    </p:spTree>
    <p:extLst>
      <p:ext uri="{BB962C8B-B14F-4D97-AF65-F5344CB8AC3E}">
        <p14:creationId xmlns:p14="http://schemas.microsoft.com/office/powerpoint/2010/main" val="151579993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 Slide with Black Signature Top">
    <p:spTree>
      <p:nvGrpSpPr>
        <p:cNvPr id="1" name=""/>
        <p:cNvGrpSpPr/>
        <p:nvPr/>
      </p:nvGrpSpPr>
      <p:grpSpPr>
        <a:xfrm>
          <a:off x="0" y="0"/>
          <a:ext cx="0" cy="0"/>
          <a:chOff x="0" y="0"/>
          <a:chExt cx="0" cy="0"/>
        </a:xfrm>
      </p:grpSpPr>
      <p:sp>
        <p:nvSpPr>
          <p:cNvPr id="13" name="Rectangle 12"/>
          <p:cNvSpPr/>
          <p:nvPr userDrawn="1"/>
        </p:nvSpPr>
        <p:spPr>
          <a:xfrm>
            <a:off x="0" y="0"/>
            <a:ext cx="9144000" cy="6858000"/>
          </a:xfrm>
          <a:prstGeom prst="rect">
            <a:avLst/>
          </a:prstGeom>
          <a:solidFill>
            <a:srgbClr val="5D7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8"/>
          <p:cNvSpPr>
            <a:spLocks noGrp="1"/>
          </p:cNvSpPr>
          <p:nvPr>
            <p:ph type="body" sz="quarter" idx="10" hasCustomPrompt="1"/>
          </p:nvPr>
        </p:nvSpPr>
        <p:spPr>
          <a:xfrm>
            <a:off x="458788" y="2039697"/>
            <a:ext cx="4024312" cy="1233311"/>
          </a:xfrm>
        </p:spPr>
        <p:txBody>
          <a:bodyPr>
            <a:noAutofit/>
          </a:bodyPr>
          <a:lstStyle>
            <a:lvl1pPr marL="0" indent="0">
              <a:lnSpc>
                <a:spcPts val="3900"/>
              </a:lnSpc>
              <a:spcBef>
                <a:spcPts val="0"/>
              </a:spcBef>
              <a:spcAft>
                <a:spcPts val="0"/>
              </a:spcAft>
              <a:buNone/>
              <a:defRPr sz="3600" baseline="0">
                <a:solidFill>
                  <a:schemeClr val="tx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Title Slide Headline</a:t>
            </a:r>
          </a:p>
        </p:txBody>
      </p:sp>
      <p:cxnSp>
        <p:nvCxnSpPr>
          <p:cNvPr id="17" name="Straight Connector 16"/>
          <p:cNvCxnSpPr/>
          <p:nvPr userDrawn="1"/>
        </p:nvCxnSpPr>
        <p:spPr>
          <a:xfrm>
            <a:off x="457200" y="1160209"/>
            <a:ext cx="8686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userDrawn="1"/>
        </p:nvGrpSpPr>
        <p:grpSpPr>
          <a:xfrm>
            <a:off x="5701703" y="3158721"/>
            <a:ext cx="3074395" cy="2060440"/>
            <a:chOff x="5701703" y="682760"/>
            <a:chExt cx="3074395" cy="2060440"/>
          </a:xfrm>
        </p:grpSpPr>
        <p:sp>
          <p:nvSpPr>
            <p:cNvPr id="23" name="Freeform 22"/>
            <p:cNvSpPr/>
            <p:nvPr/>
          </p:nvSpPr>
          <p:spPr>
            <a:xfrm>
              <a:off x="6164291" y="682760"/>
              <a:ext cx="2013677" cy="2060440"/>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pic>
          <p:nvPicPr>
            <p:cNvPr id="24" name="Picture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01703" y="1523009"/>
              <a:ext cx="3074395" cy="251999"/>
            </a:xfrm>
            <a:prstGeom prst="rect">
              <a:avLst/>
            </a:prstGeom>
          </p:spPr>
        </p:pic>
      </p:grpSp>
      <p:grpSp>
        <p:nvGrpSpPr>
          <p:cNvPr id="25" name="Group 24"/>
          <p:cNvGrpSpPr/>
          <p:nvPr userDrawn="1"/>
        </p:nvGrpSpPr>
        <p:grpSpPr>
          <a:xfrm>
            <a:off x="459320" y="378106"/>
            <a:ext cx="2183716" cy="635721"/>
            <a:chOff x="459321" y="5788818"/>
            <a:chExt cx="2183716" cy="635721"/>
          </a:xfrm>
        </p:grpSpPr>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321" y="6039743"/>
              <a:ext cx="2183716" cy="384796"/>
            </a:xfrm>
            <a:prstGeom prst="rect">
              <a:avLst/>
            </a:prstGeom>
          </p:spPr>
        </p:pic>
        <p:sp>
          <p:nvSpPr>
            <p:cNvPr id="27" name="Freeform 26"/>
            <p:cNvSpPr/>
            <p:nvPr/>
          </p:nvSpPr>
          <p:spPr>
            <a:xfrm>
              <a:off x="1741785" y="5788818"/>
              <a:ext cx="210221" cy="215102"/>
            </a:xfrm>
            <a:custGeom>
              <a:avLst/>
              <a:gdLst>
                <a:gd name="connsiteX0" fmla="*/ 0 w 4457700"/>
                <a:gd name="connsiteY0" fmla="*/ 0 h 4552950"/>
                <a:gd name="connsiteX1" fmla="*/ 4457700 w 4457700"/>
                <a:gd name="connsiteY1" fmla="*/ 1828800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24037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57700"/>
                <a:gd name="connsiteY0" fmla="*/ 0 h 4552950"/>
                <a:gd name="connsiteX1" fmla="*/ 4457700 w 4457700"/>
                <a:gd name="connsiteY1" fmla="*/ 1816893 h 4552950"/>
                <a:gd name="connsiteX2" fmla="*/ 4457700 w 4457700"/>
                <a:gd name="connsiteY2" fmla="*/ 2743200 h 4552950"/>
                <a:gd name="connsiteX3" fmla="*/ 0 w 4457700"/>
                <a:gd name="connsiteY3" fmla="*/ 4552950 h 4552950"/>
                <a:gd name="connsiteX4" fmla="*/ 0 w 4457700"/>
                <a:gd name="connsiteY4" fmla="*/ 3543300 h 4552950"/>
                <a:gd name="connsiteX5" fmla="*/ 3282950 w 4457700"/>
                <a:gd name="connsiteY5" fmla="*/ 2286000 h 4552950"/>
                <a:gd name="connsiteX6" fmla="*/ 0 w 4457700"/>
                <a:gd name="connsiteY6" fmla="*/ 1016000 h 4552950"/>
                <a:gd name="connsiteX7" fmla="*/ 0 w 4457700"/>
                <a:gd name="connsiteY7" fmla="*/ 0 h 4552950"/>
                <a:gd name="connsiteX0" fmla="*/ 0 w 4462462"/>
                <a:gd name="connsiteY0" fmla="*/ 0 h 4552950"/>
                <a:gd name="connsiteX1" fmla="*/ 4462462 w 4462462"/>
                <a:gd name="connsiteY1" fmla="*/ 1819275 h 4552950"/>
                <a:gd name="connsiteX2" fmla="*/ 4457700 w 4462462"/>
                <a:gd name="connsiteY2" fmla="*/ 2743200 h 4552950"/>
                <a:gd name="connsiteX3" fmla="*/ 0 w 4462462"/>
                <a:gd name="connsiteY3" fmla="*/ 4552950 h 4552950"/>
                <a:gd name="connsiteX4" fmla="*/ 0 w 4462462"/>
                <a:gd name="connsiteY4" fmla="*/ 3543300 h 4552950"/>
                <a:gd name="connsiteX5" fmla="*/ 3282950 w 4462462"/>
                <a:gd name="connsiteY5" fmla="*/ 2286000 h 4552950"/>
                <a:gd name="connsiteX6" fmla="*/ 0 w 4462462"/>
                <a:gd name="connsiteY6" fmla="*/ 1016000 h 4552950"/>
                <a:gd name="connsiteX7" fmla="*/ 0 w 4462462"/>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52950"/>
                <a:gd name="connsiteX1" fmla="*/ 4462462 w 4462921"/>
                <a:gd name="connsiteY1" fmla="*/ 1819275 h 4552950"/>
                <a:gd name="connsiteX2" fmla="*/ 4462463 w 4462921"/>
                <a:gd name="connsiteY2" fmla="*/ 2747962 h 4552950"/>
                <a:gd name="connsiteX3" fmla="*/ 0 w 4462921"/>
                <a:gd name="connsiteY3" fmla="*/ 4552950 h 4552950"/>
                <a:gd name="connsiteX4" fmla="*/ 0 w 4462921"/>
                <a:gd name="connsiteY4" fmla="*/ 3543300 h 4552950"/>
                <a:gd name="connsiteX5" fmla="*/ 3282950 w 4462921"/>
                <a:gd name="connsiteY5" fmla="*/ 2286000 h 4552950"/>
                <a:gd name="connsiteX6" fmla="*/ 0 w 4462921"/>
                <a:gd name="connsiteY6" fmla="*/ 1016000 h 4552950"/>
                <a:gd name="connsiteX7" fmla="*/ 0 w 4462921"/>
                <a:gd name="connsiteY7" fmla="*/ 0 h 4552950"/>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82950 w 4462921"/>
                <a:gd name="connsiteY5" fmla="*/ 2286000 h 4560094"/>
                <a:gd name="connsiteX6" fmla="*/ 0 w 4462921"/>
                <a:gd name="connsiteY6" fmla="*/ 1016000 h 4560094"/>
                <a:gd name="connsiteX7" fmla="*/ 0 w 4462921"/>
                <a:gd name="connsiteY7" fmla="*/ 0 h 4560094"/>
                <a:gd name="connsiteX0" fmla="*/ 0 w 4462921"/>
                <a:gd name="connsiteY0" fmla="*/ 0 h 4560094"/>
                <a:gd name="connsiteX1" fmla="*/ 4462462 w 4462921"/>
                <a:gd name="connsiteY1" fmla="*/ 1819275 h 4560094"/>
                <a:gd name="connsiteX2" fmla="*/ 4462463 w 4462921"/>
                <a:gd name="connsiteY2" fmla="*/ 2747962 h 4560094"/>
                <a:gd name="connsiteX3" fmla="*/ 2381 w 4462921"/>
                <a:gd name="connsiteY3" fmla="*/ 4560094 h 4560094"/>
                <a:gd name="connsiteX4" fmla="*/ 0 w 4462921"/>
                <a:gd name="connsiteY4" fmla="*/ 3543300 h 4560094"/>
                <a:gd name="connsiteX5" fmla="*/ 3275807 w 4462921"/>
                <a:gd name="connsiteY5" fmla="*/ 2286000 h 4560094"/>
                <a:gd name="connsiteX6" fmla="*/ 0 w 4462921"/>
                <a:gd name="connsiteY6" fmla="*/ 1016000 h 4560094"/>
                <a:gd name="connsiteX7" fmla="*/ 0 w 4462921"/>
                <a:gd name="connsiteY7" fmla="*/ 0 h 4560094"/>
                <a:gd name="connsiteX0" fmla="*/ 0 w 4462921"/>
                <a:gd name="connsiteY0" fmla="*/ 0 h 4557713"/>
                <a:gd name="connsiteX1" fmla="*/ 4462462 w 4462921"/>
                <a:gd name="connsiteY1" fmla="*/ 1819275 h 4557713"/>
                <a:gd name="connsiteX2" fmla="*/ 4462463 w 4462921"/>
                <a:gd name="connsiteY2" fmla="*/ 2747962 h 4557713"/>
                <a:gd name="connsiteX3" fmla="*/ 2381 w 4462921"/>
                <a:gd name="connsiteY3" fmla="*/ 4557713 h 4557713"/>
                <a:gd name="connsiteX4" fmla="*/ 0 w 4462921"/>
                <a:gd name="connsiteY4" fmla="*/ 3543300 h 4557713"/>
                <a:gd name="connsiteX5" fmla="*/ 3275807 w 4462921"/>
                <a:gd name="connsiteY5" fmla="*/ 2286000 h 4557713"/>
                <a:gd name="connsiteX6" fmla="*/ 0 w 4462921"/>
                <a:gd name="connsiteY6" fmla="*/ 1016000 h 4557713"/>
                <a:gd name="connsiteX7" fmla="*/ 0 w 4462921"/>
                <a:gd name="connsiteY7" fmla="*/ 0 h 4557713"/>
                <a:gd name="connsiteX0" fmla="*/ 0 w 4462921"/>
                <a:gd name="connsiteY0" fmla="*/ 0 h 4562475"/>
                <a:gd name="connsiteX1" fmla="*/ 4462462 w 4462921"/>
                <a:gd name="connsiteY1" fmla="*/ 1819275 h 4562475"/>
                <a:gd name="connsiteX2" fmla="*/ 4462463 w 4462921"/>
                <a:gd name="connsiteY2" fmla="*/ 2747962 h 4562475"/>
                <a:gd name="connsiteX3" fmla="*/ 2381 w 4462921"/>
                <a:gd name="connsiteY3" fmla="*/ 4562475 h 4562475"/>
                <a:gd name="connsiteX4" fmla="*/ 0 w 4462921"/>
                <a:gd name="connsiteY4" fmla="*/ 3543300 h 4562475"/>
                <a:gd name="connsiteX5" fmla="*/ 3275807 w 4462921"/>
                <a:gd name="connsiteY5" fmla="*/ 2286000 h 4562475"/>
                <a:gd name="connsiteX6" fmla="*/ 0 w 4462921"/>
                <a:gd name="connsiteY6" fmla="*/ 1016000 h 4562475"/>
                <a:gd name="connsiteX7" fmla="*/ 0 w 4462921"/>
                <a:gd name="connsiteY7" fmla="*/ 0 h 4562475"/>
                <a:gd name="connsiteX0" fmla="*/ 2486 w 4465407"/>
                <a:gd name="connsiteY0" fmla="*/ 0 h 4564856"/>
                <a:gd name="connsiteX1" fmla="*/ 4464948 w 4465407"/>
                <a:gd name="connsiteY1" fmla="*/ 1819275 h 4564856"/>
                <a:gd name="connsiteX2" fmla="*/ 4464949 w 4465407"/>
                <a:gd name="connsiteY2" fmla="*/ 2747962 h 4564856"/>
                <a:gd name="connsiteX3" fmla="*/ 105 w 4465407"/>
                <a:gd name="connsiteY3" fmla="*/ 4564856 h 4564856"/>
                <a:gd name="connsiteX4" fmla="*/ 2486 w 4465407"/>
                <a:gd name="connsiteY4" fmla="*/ 3543300 h 4564856"/>
                <a:gd name="connsiteX5" fmla="*/ 3278293 w 4465407"/>
                <a:gd name="connsiteY5" fmla="*/ 2286000 h 4564856"/>
                <a:gd name="connsiteX6" fmla="*/ 2486 w 4465407"/>
                <a:gd name="connsiteY6" fmla="*/ 1016000 h 4564856"/>
                <a:gd name="connsiteX7" fmla="*/ 2486 w 4465407"/>
                <a:gd name="connsiteY7" fmla="*/ 0 h 4564856"/>
                <a:gd name="connsiteX0" fmla="*/ 2610 w 4465531"/>
                <a:gd name="connsiteY0" fmla="*/ 0 h 4564856"/>
                <a:gd name="connsiteX1" fmla="*/ 4465072 w 4465531"/>
                <a:gd name="connsiteY1" fmla="*/ 1819275 h 4564856"/>
                <a:gd name="connsiteX2" fmla="*/ 4465073 w 4465531"/>
                <a:gd name="connsiteY2" fmla="*/ 2747962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0343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5531"/>
                <a:gd name="connsiteY0" fmla="*/ 0 h 4564856"/>
                <a:gd name="connsiteX1" fmla="*/ 4465072 w 4465531"/>
                <a:gd name="connsiteY1" fmla="*/ 1819275 h 4564856"/>
                <a:gd name="connsiteX2" fmla="*/ 4465073 w 4465531"/>
                <a:gd name="connsiteY2" fmla="*/ 2755106 h 4564856"/>
                <a:gd name="connsiteX3" fmla="*/ 229 w 4465531"/>
                <a:gd name="connsiteY3" fmla="*/ 4564856 h 4564856"/>
                <a:gd name="connsiteX4" fmla="*/ 228 w 4465531"/>
                <a:gd name="connsiteY4" fmla="*/ 3545681 h 4564856"/>
                <a:gd name="connsiteX5" fmla="*/ 3278417 w 4465531"/>
                <a:gd name="connsiteY5" fmla="*/ 2286000 h 4564856"/>
                <a:gd name="connsiteX6" fmla="*/ 2610 w 4465531"/>
                <a:gd name="connsiteY6" fmla="*/ 1016000 h 4564856"/>
                <a:gd name="connsiteX7" fmla="*/ 2610 w 4465531"/>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16000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8417 w 4467453"/>
                <a:gd name="connsiteY5" fmla="*/ 2286000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7453"/>
                <a:gd name="connsiteY0" fmla="*/ 0 h 4564856"/>
                <a:gd name="connsiteX1" fmla="*/ 4467453 w 4467453"/>
                <a:gd name="connsiteY1" fmla="*/ 1816894 h 4564856"/>
                <a:gd name="connsiteX2" fmla="*/ 4465073 w 4467453"/>
                <a:gd name="connsiteY2" fmla="*/ 2755106 h 4564856"/>
                <a:gd name="connsiteX3" fmla="*/ 229 w 4467453"/>
                <a:gd name="connsiteY3" fmla="*/ 4564856 h 4564856"/>
                <a:gd name="connsiteX4" fmla="*/ 228 w 4467453"/>
                <a:gd name="connsiteY4" fmla="*/ 3545681 h 4564856"/>
                <a:gd name="connsiteX5" fmla="*/ 3271273 w 4467453"/>
                <a:gd name="connsiteY5" fmla="*/ 2288382 h 4564856"/>
                <a:gd name="connsiteX6" fmla="*/ 2610 w 4467453"/>
                <a:gd name="connsiteY6" fmla="*/ 1020763 h 4564856"/>
                <a:gd name="connsiteX7" fmla="*/ 2610 w 4467453"/>
                <a:gd name="connsiteY7" fmla="*/ 0 h 4564856"/>
                <a:gd name="connsiteX0" fmla="*/ 2610 w 4465530"/>
                <a:gd name="connsiteY0" fmla="*/ 0 h 4564856"/>
                <a:gd name="connsiteX1" fmla="*/ 4465071 w 4465530"/>
                <a:gd name="connsiteY1" fmla="*/ 1819275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0763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71273 w 4465530"/>
                <a:gd name="connsiteY5" fmla="*/ 2288382 h 4564856"/>
                <a:gd name="connsiteX6" fmla="*/ 2610 w 4465530"/>
                <a:gd name="connsiteY6" fmla="*/ 1023145 h 4564856"/>
                <a:gd name="connsiteX7" fmla="*/ 2610 w 4465530"/>
                <a:gd name="connsiteY7" fmla="*/ 0 h 4564856"/>
                <a:gd name="connsiteX0" fmla="*/ 2610 w 4465530"/>
                <a:gd name="connsiteY0" fmla="*/ 0 h 4564856"/>
                <a:gd name="connsiteX1" fmla="*/ 4465071 w 4465530"/>
                <a:gd name="connsiteY1" fmla="*/ 1812131 h 4564856"/>
                <a:gd name="connsiteX2" fmla="*/ 4465073 w 4465530"/>
                <a:gd name="connsiteY2" fmla="*/ 2755106 h 4564856"/>
                <a:gd name="connsiteX3" fmla="*/ 229 w 4465530"/>
                <a:gd name="connsiteY3" fmla="*/ 4564856 h 4564856"/>
                <a:gd name="connsiteX4" fmla="*/ 228 w 4465530"/>
                <a:gd name="connsiteY4" fmla="*/ 3545681 h 4564856"/>
                <a:gd name="connsiteX5" fmla="*/ 3264129 w 4465530"/>
                <a:gd name="connsiteY5" fmla="*/ 2288382 h 4564856"/>
                <a:gd name="connsiteX6" fmla="*/ 2610 w 4465530"/>
                <a:gd name="connsiteY6" fmla="*/ 1023145 h 4564856"/>
                <a:gd name="connsiteX7" fmla="*/ 2610 w 4465530"/>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5066 w 4467986"/>
                <a:gd name="connsiteY6" fmla="*/ 1023145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18079 h 4564856"/>
                <a:gd name="connsiteX7" fmla="*/ 0 w 4467986"/>
                <a:gd name="connsiteY7" fmla="*/ 0 h 4564856"/>
                <a:gd name="connsiteX0" fmla="*/ 0 w 4467986"/>
                <a:gd name="connsiteY0" fmla="*/ 0 h 4564856"/>
                <a:gd name="connsiteX1" fmla="*/ 4467527 w 4467986"/>
                <a:gd name="connsiteY1" fmla="*/ 1812131 h 4564856"/>
                <a:gd name="connsiteX2" fmla="*/ 4467529 w 4467986"/>
                <a:gd name="connsiteY2" fmla="*/ 2755106 h 4564856"/>
                <a:gd name="connsiteX3" fmla="*/ 2685 w 4467986"/>
                <a:gd name="connsiteY3" fmla="*/ 4564856 h 4564856"/>
                <a:gd name="connsiteX4" fmla="*/ 2684 w 4467986"/>
                <a:gd name="connsiteY4" fmla="*/ 3545681 h 4564856"/>
                <a:gd name="connsiteX5" fmla="*/ 3266585 w 4467986"/>
                <a:gd name="connsiteY5" fmla="*/ 2288382 h 4564856"/>
                <a:gd name="connsiteX6" fmla="*/ 2533 w 4467986"/>
                <a:gd name="connsiteY6" fmla="*/ 1023145 h 4564856"/>
                <a:gd name="connsiteX7" fmla="*/ 0 w 4467986"/>
                <a:gd name="connsiteY7" fmla="*/ 0 h 4564856"/>
                <a:gd name="connsiteX0" fmla="*/ 0 w 4467986"/>
                <a:gd name="connsiteY0" fmla="*/ 0 h 4567262"/>
                <a:gd name="connsiteX1" fmla="*/ 4467527 w 4467986"/>
                <a:gd name="connsiteY1" fmla="*/ 1814537 h 4567262"/>
                <a:gd name="connsiteX2" fmla="*/ 4467529 w 4467986"/>
                <a:gd name="connsiteY2" fmla="*/ 2757512 h 4567262"/>
                <a:gd name="connsiteX3" fmla="*/ 2685 w 4467986"/>
                <a:gd name="connsiteY3" fmla="*/ 4567262 h 4567262"/>
                <a:gd name="connsiteX4" fmla="*/ 2684 w 4467986"/>
                <a:gd name="connsiteY4" fmla="*/ 3548087 h 4567262"/>
                <a:gd name="connsiteX5" fmla="*/ 3266585 w 4467986"/>
                <a:gd name="connsiteY5" fmla="*/ 2290788 h 4567262"/>
                <a:gd name="connsiteX6" fmla="*/ 2533 w 4467986"/>
                <a:gd name="connsiteY6" fmla="*/ 1025551 h 4567262"/>
                <a:gd name="connsiteX7" fmla="*/ 0 w 4467986"/>
                <a:gd name="connsiteY7" fmla="*/ 0 h 4567262"/>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50493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64555 w 4465956"/>
                <a:gd name="connsiteY5" fmla="*/ 2293194 h 4569668"/>
                <a:gd name="connsiteX6" fmla="*/ 503 w 4465956"/>
                <a:gd name="connsiteY6" fmla="*/ 1027957 h 4569668"/>
                <a:gd name="connsiteX7" fmla="*/ 377 w 4465956"/>
                <a:gd name="connsiteY7" fmla="*/ 0 h 4569668"/>
                <a:gd name="connsiteX0" fmla="*/ 377 w 4465956"/>
                <a:gd name="connsiteY0" fmla="*/ 0 h 4569668"/>
                <a:gd name="connsiteX1" fmla="*/ 4465497 w 4465956"/>
                <a:gd name="connsiteY1" fmla="*/ 1816943 h 4569668"/>
                <a:gd name="connsiteX2" fmla="*/ 4465499 w 4465956"/>
                <a:gd name="connsiteY2" fmla="*/ 2759918 h 4569668"/>
                <a:gd name="connsiteX3" fmla="*/ 655 w 4465956"/>
                <a:gd name="connsiteY3" fmla="*/ 4569668 h 4569668"/>
                <a:gd name="connsiteX4" fmla="*/ 654 w 4465956"/>
                <a:gd name="connsiteY4" fmla="*/ 3548111 h 4569668"/>
                <a:gd name="connsiteX5" fmla="*/ 3257411 w 4465956"/>
                <a:gd name="connsiteY5" fmla="*/ 2293194 h 4569668"/>
                <a:gd name="connsiteX6" fmla="*/ 503 w 4465956"/>
                <a:gd name="connsiteY6" fmla="*/ 1027957 h 4569668"/>
                <a:gd name="connsiteX7" fmla="*/ 377 w 4465956"/>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5956" h="4569668">
                  <a:moveTo>
                    <a:pt x="377" y="0"/>
                  </a:moveTo>
                  <a:lnTo>
                    <a:pt x="4465497" y="1816943"/>
                  </a:lnTo>
                  <a:cubicBezTo>
                    <a:pt x="4463910" y="2124918"/>
                    <a:pt x="4467086" y="2451943"/>
                    <a:pt x="4465499" y="2759918"/>
                  </a:cubicBezTo>
                  <a:lnTo>
                    <a:pt x="655" y="4569668"/>
                  </a:lnTo>
                  <a:cubicBezTo>
                    <a:pt x="-139" y="4230737"/>
                    <a:pt x="1448" y="3887042"/>
                    <a:pt x="654" y="3548111"/>
                  </a:cubicBezTo>
                  <a:lnTo>
                    <a:pt x="3257411" y="2293194"/>
                  </a:lnTo>
                  <a:lnTo>
                    <a:pt x="503" y="1027957"/>
                  </a:lnTo>
                  <a:cubicBezTo>
                    <a:pt x="-1186" y="686909"/>
                    <a:pt x="2066" y="341048"/>
                    <a:pt x="377" y="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p>
          </p:txBody>
        </p:sp>
      </p:grpSp>
      <p:pic>
        <p:nvPicPr>
          <p:cNvPr id="28" name="Picture 27"/>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173817" y="868418"/>
            <a:ext cx="2520922" cy="176078"/>
          </a:xfrm>
          <a:prstGeom prst="rect">
            <a:avLst/>
          </a:prstGeom>
        </p:spPr>
      </p:pic>
    </p:spTree>
    <p:extLst>
      <p:ext uri="{BB962C8B-B14F-4D97-AF65-F5344CB8AC3E}">
        <p14:creationId xmlns:p14="http://schemas.microsoft.com/office/powerpoint/2010/main" val="35443460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bg>
      <p:bgPr>
        <a:solidFill>
          <a:schemeClr val="accent1"/>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0994486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bg>
      <p:bgPr>
        <a:solidFill>
          <a:schemeClr val="accent6"/>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3">
    <p:bg>
      <p:bgPr>
        <a:solidFill>
          <a:schemeClr val="accent3"/>
        </a:solidFill>
        <a:effectLst/>
      </p:bgPr>
    </p:bg>
    <p:spTree>
      <p:nvGrpSpPr>
        <p:cNvPr id="1" name=""/>
        <p:cNvGrpSpPr/>
        <p:nvPr/>
      </p:nvGrpSpPr>
      <p:grpSpPr>
        <a:xfrm>
          <a:off x="0" y="0"/>
          <a:ext cx="0" cy="0"/>
          <a:chOff x="0" y="0"/>
          <a:chExt cx="0" cy="0"/>
        </a:xfrm>
      </p:grpSpPr>
      <p:sp>
        <p:nvSpPr>
          <p:cNvPr id="5" name="Text Placeholder 8"/>
          <p:cNvSpPr>
            <a:spLocks noGrp="1"/>
          </p:cNvSpPr>
          <p:nvPr>
            <p:ph type="body" sz="quarter" idx="10" hasCustomPrompt="1"/>
          </p:nvPr>
        </p:nvSpPr>
        <p:spPr>
          <a:xfrm>
            <a:off x="457200" y="3910061"/>
            <a:ext cx="8228013" cy="2622222"/>
          </a:xfrm>
        </p:spPr>
        <p:txBody>
          <a:bodyPr lIns="0" rIns="0" anchor="b" anchorCtr="0">
            <a:noAutofit/>
          </a:bodyPr>
          <a:lstStyle>
            <a:lvl1pPr marL="0" indent="0" algn="l">
              <a:lnSpc>
                <a:spcPts val="3900"/>
              </a:lnSpc>
              <a:spcBef>
                <a:spcPts val="0"/>
              </a:spcBef>
              <a:spcAft>
                <a:spcPts val="0"/>
              </a:spcAft>
              <a:buNone/>
              <a:defRPr sz="4000" b="0" baseline="0">
                <a:solidFill>
                  <a:schemeClr val="bg1"/>
                </a:solidFill>
              </a:defRPr>
            </a:lvl1pPr>
            <a:lvl2pPr marL="0" indent="0">
              <a:lnSpc>
                <a:spcPct val="100000"/>
              </a:lnSpc>
              <a:spcAft>
                <a:spcPts val="0"/>
              </a:spcAft>
              <a:buNone/>
              <a:defRPr sz="1900">
                <a:solidFill>
                  <a:schemeClr val="bg1"/>
                </a:solidFill>
              </a:defRPr>
            </a:lvl2pPr>
            <a:lvl3pPr marL="468000" indent="0">
              <a:buNone/>
              <a:defRPr/>
            </a:lvl3pPr>
          </a:lstStyle>
          <a:p>
            <a:pPr lvl="0"/>
            <a:r>
              <a:rPr lang="en-US" dirty="0" smtClean="0"/>
              <a:t>Master Divider Slide Headline</a:t>
            </a:r>
          </a:p>
        </p:txBody>
      </p:sp>
    </p:spTree>
    <p:extLst>
      <p:ext uri="{BB962C8B-B14F-4D97-AF65-F5344CB8AC3E}">
        <p14:creationId xmlns:p14="http://schemas.microsoft.com/office/powerpoint/2010/main" val="235985871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a:buClr>
                <a:schemeClr val="tx2"/>
              </a:buClr>
              <a:defRPr>
                <a:solidFill>
                  <a:schemeClr val="tx2"/>
                </a:solidFill>
              </a:defRPr>
            </a:lvl1pPr>
            <a:lvl2pPr>
              <a:buClr>
                <a:schemeClr val="tx2"/>
              </a:buClr>
              <a:defRPr>
                <a:solidFill>
                  <a:schemeClr val="tx2"/>
                </a:solidFill>
              </a:defRPr>
            </a:lvl2pPr>
            <a:lvl3pPr>
              <a:buClr>
                <a:schemeClr val="tx2"/>
              </a:buClr>
              <a:defRPr>
                <a:solidFill>
                  <a:schemeClr val="tx2"/>
                </a:solidFill>
              </a:defRPr>
            </a:lvl3pPr>
            <a:lvl4pPr>
              <a:buClr>
                <a:schemeClr val="tx2"/>
              </a:buClr>
              <a:defRPr>
                <a:solidFill>
                  <a:schemeClr val="tx2"/>
                </a:solidFill>
              </a:defRPr>
            </a:lvl4pPr>
            <a:lvl5pPr>
              <a:buClr>
                <a:schemeClr val="tx2"/>
              </a:buClr>
              <a:defRPr>
                <a:solidFill>
                  <a:schemeClr val="tx2"/>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cxnSp>
        <p:nvCxnSpPr>
          <p:cNvPr id="7" name="Straight Connector 6"/>
          <p:cNvCxnSpPr/>
          <p:nvPr userDrawn="1"/>
        </p:nvCxnSpPr>
        <p:spPr>
          <a:xfrm>
            <a:off x="457994" y="1162050"/>
            <a:ext cx="868600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6" name="TextBox 5"/>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chemeClr val="tx1">
                    <a:lumMod val="50000"/>
                    <a:lumOff val="50000"/>
                  </a:schemeClr>
                </a:solidFill>
                <a:latin typeface="Arial" pitchFamily="34" charset="0"/>
                <a:cs typeface="Arial" pitchFamily="34" charset="0"/>
              </a:rPr>
              <a:t>Copyright © </a:t>
            </a:r>
            <a:r>
              <a:rPr lang="en-US" sz="900" dirty="0" smtClean="0">
                <a:solidFill>
                  <a:schemeClr val="tx1">
                    <a:lumMod val="50000"/>
                    <a:lumOff val="50000"/>
                  </a:schemeClr>
                </a:solidFill>
                <a:latin typeface="Arial" pitchFamily="34" charset="0"/>
                <a:cs typeface="Arial" pitchFamily="34" charset="0"/>
              </a:rPr>
              <a:t>2012 </a:t>
            </a:r>
            <a:r>
              <a:rPr lang="en-US" sz="900" dirty="0">
                <a:solidFill>
                  <a:schemeClr val="tx1">
                    <a:lumMod val="50000"/>
                    <a:lumOff val="50000"/>
                  </a:schemeClr>
                </a:solidFill>
                <a:latin typeface="Arial" pitchFamily="34" charset="0"/>
                <a:cs typeface="Arial" pitchFamily="34" charset="0"/>
              </a:rPr>
              <a:t>Accenture  All rights reserved.</a:t>
            </a:r>
          </a:p>
        </p:txBody>
      </p:sp>
      <p:sp>
        <p:nvSpPr>
          <p:cNvPr id="4" name="Title 3"/>
          <p:cNvSpPr>
            <a:spLocks noGrp="1"/>
          </p:cNvSpPr>
          <p:nvPr>
            <p:ph type="title" hasCustomPrompt="1"/>
          </p:nvPr>
        </p:nvSpPr>
        <p:spPr/>
        <p:txBody>
          <a:bodyPr/>
          <a:lstStyle>
            <a:lvl1pPr>
              <a:defRPr>
                <a:solidFill>
                  <a:schemeClr val="accent3"/>
                </a:solidFill>
              </a:defRPr>
            </a:lvl1p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Paragraphs">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p:txBody>
          <a:bodyPr/>
          <a:lstStyle>
            <a:lvl1pPr marL="0" indent="0">
              <a:spcBef>
                <a:spcPts val="1200"/>
              </a:spcBef>
              <a:spcAft>
                <a:spcPts val="0"/>
              </a:spcAft>
              <a:buNone/>
              <a:defRPr sz="2400" b="1">
                <a:solidFill>
                  <a:schemeClr val="accent1"/>
                </a:solidFill>
              </a:defRPr>
            </a:lvl1pPr>
            <a:lvl2pPr marL="231775" indent="-231775">
              <a:spcBef>
                <a:spcPts val="624"/>
              </a:spcBef>
              <a:buClrTx/>
              <a:buFont typeface="Arial" pitchFamily="34" charset="0"/>
              <a:buChar char="•"/>
              <a:defRPr>
                <a:solidFill>
                  <a:srgbClr val="666666"/>
                </a:solidFill>
              </a:defRPr>
            </a:lvl2pPr>
            <a:lvl3pPr marL="457200" indent="-231775">
              <a:buClrTx/>
              <a:buFont typeface="Arial" pitchFamily="34" charset="0"/>
              <a:buChar char="–"/>
              <a:defRPr>
                <a:solidFill>
                  <a:srgbClr val="666666"/>
                </a:solidFill>
              </a:defRPr>
            </a:lvl3pPr>
            <a:lvl4pPr marL="688975" indent="-225425">
              <a:buClrTx/>
              <a:buFont typeface="Arial" pitchFamily="34" charset="0"/>
              <a:buChar char="•"/>
              <a:defRPr>
                <a:solidFill>
                  <a:srgbClr val="666666"/>
                </a:solidFill>
              </a:defRPr>
            </a:lvl4pPr>
            <a:lvl5pPr marL="914400" indent="-225425">
              <a:buClrTx/>
              <a:buFont typeface="Arial" pitchFamily="34" charset="0"/>
              <a:buChar char="–"/>
              <a:tabLst/>
              <a:defRPr>
                <a:solidFill>
                  <a:srgbClr val="666666"/>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8" name="Straight Connector 7"/>
          <p:cNvCxnSpPr/>
          <p:nvPr userDrawn="1"/>
        </p:nvCxnSpPr>
        <p:spPr>
          <a:xfrm>
            <a:off x="457994" y="1162050"/>
            <a:ext cx="868600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3" name="Title 2"/>
          <p:cNvSpPr>
            <a:spLocks noGrp="1"/>
          </p:cNvSpPr>
          <p:nvPr>
            <p:ph type="title" hasCustomPrompt="1"/>
          </p:nvPr>
        </p:nvSpPr>
        <p:spPr/>
        <p:txBody>
          <a:bodyPr/>
          <a:lstStyle>
            <a:lvl1pPr>
              <a:defRPr>
                <a:solidFill>
                  <a:srgbClr val="003344"/>
                </a:solidFill>
              </a:defRPr>
            </a:lvl1p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1" y="1381125"/>
            <a:ext cx="4025899" cy="4824414"/>
          </a:xfrm>
        </p:spPr>
        <p:txBody>
          <a:bodyPr>
            <a:normAutofit/>
          </a:bodyPr>
          <a:lstStyle>
            <a:lvl1pPr>
              <a:buClrTx/>
              <a:defRPr sz="2000">
                <a:solidFill>
                  <a:srgbClr val="666666"/>
                </a:solidFill>
              </a:defRPr>
            </a:lvl1pPr>
            <a:lvl2pPr>
              <a:buClrTx/>
              <a:defRPr sz="1800">
                <a:solidFill>
                  <a:srgbClr val="666666"/>
                </a:solidFill>
              </a:defRPr>
            </a:lvl2pPr>
            <a:lvl3pPr>
              <a:buClrTx/>
              <a:defRPr sz="1600">
                <a:solidFill>
                  <a:srgbClr val="666666"/>
                </a:solidFill>
              </a:defRPr>
            </a:lvl3pPr>
            <a:lvl4pPr>
              <a:buClrTx/>
              <a:defRPr sz="1400">
                <a:solidFill>
                  <a:srgbClr val="666666"/>
                </a:solidFill>
              </a:defRPr>
            </a:lvl4pPr>
            <a:lvl5pPr>
              <a:buClrTx/>
              <a:defRPr sz="1200">
                <a:solidFill>
                  <a:srgbClr val="666666"/>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9" name="Content Placeholder 9"/>
          <p:cNvSpPr>
            <a:spLocks noGrp="1"/>
          </p:cNvSpPr>
          <p:nvPr>
            <p:ph sz="quarter" idx="13" hasCustomPrompt="1"/>
          </p:nvPr>
        </p:nvSpPr>
        <p:spPr>
          <a:xfrm>
            <a:off x="4659314" y="1381125"/>
            <a:ext cx="4025899" cy="4824414"/>
          </a:xfrm>
        </p:spPr>
        <p:txBody>
          <a:bodyPr>
            <a:normAutofit/>
          </a:bodyPr>
          <a:lstStyle>
            <a:lvl1pPr>
              <a:buClrTx/>
              <a:defRPr sz="2000">
                <a:solidFill>
                  <a:srgbClr val="666666"/>
                </a:solidFill>
              </a:defRPr>
            </a:lvl1pPr>
            <a:lvl2pPr>
              <a:buClrTx/>
              <a:defRPr sz="1800">
                <a:solidFill>
                  <a:srgbClr val="666666"/>
                </a:solidFill>
              </a:defRPr>
            </a:lvl2pPr>
            <a:lvl3pPr>
              <a:buClrTx/>
              <a:defRPr sz="1600">
                <a:solidFill>
                  <a:srgbClr val="666666"/>
                </a:solidFill>
              </a:defRPr>
            </a:lvl3pPr>
            <a:lvl4pPr>
              <a:buClrTx/>
              <a:defRPr sz="1400">
                <a:solidFill>
                  <a:srgbClr val="666666"/>
                </a:solidFill>
              </a:defRPr>
            </a:lvl4pPr>
            <a:lvl5pPr>
              <a:buClrTx/>
              <a:defRPr sz="1200">
                <a:solidFill>
                  <a:srgbClr val="666666"/>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3" name="Title 2"/>
          <p:cNvSpPr>
            <a:spLocks noGrp="1"/>
          </p:cNvSpPr>
          <p:nvPr>
            <p:ph type="title" hasCustomPrompt="1"/>
          </p:nvPr>
        </p:nvSpPr>
        <p:spPr/>
        <p:txBody>
          <a:bodyPr/>
          <a:lstStyle>
            <a:lvl1pPr>
              <a:defRPr>
                <a:solidFill>
                  <a:schemeClr val="accent3"/>
                </a:solidFill>
              </a:defRPr>
            </a:lvl1pPr>
          </a:lstStyle>
          <a:p>
            <a:r>
              <a:rPr lang="en-US" dirty="0" smtClean="0"/>
              <a:t>Master Title Slide Headline</a:t>
            </a:r>
            <a:endParaRPr lang="en-CA" dirty="0"/>
          </a:p>
        </p:txBody>
      </p:sp>
      <p:sp>
        <p:nvSpPr>
          <p:cNvPr id="8" name="TextBox 7"/>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16202624"/>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Paragraphs 2">
    <p:spTree>
      <p:nvGrpSpPr>
        <p:cNvPr id="1" name=""/>
        <p:cNvGrpSpPr/>
        <p:nvPr/>
      </p:nvGrpSpPr>
      <p:grpSpPr>
        <a:xfrm>
          <a:off x="0" y="0"/>
          <a:ext cx="0" cy="0"/>
          <a:chOff x="0" y="0"/>
          <a:chExt cx="0" cy="0"/>
        </a:xfrm>
      </p:grpSpPr>
      <p:sp>
        <p:nvSpPr>
          <p:cNvPr id="10" name="Content Placeholder 9"/>
          <p:cNvSpPr>
            <a:spLocks noGrp="1"/>
          </p:cNvSpPr>
          <p:nvPr>
            <p:ph sz="quarter" idx="12" hasCustomPrompt="1"/>
          </p:nvPr>
        </p:nvSpPr>
        <p:spPr>
          <a:xfrm>
            <a:off x="457202" y="1381125"/>
            <a:ext cx="4025898" cy="4824414"/>
          </a:xfrm>
        </p:spPr>
        <p:txBody>
          <a:bodyPr>
            <a:normAutofit/>
          </a:bodyPr>
          <a:lstStyle>
            <a:lvl1pPr marL="0" indent="0">
              <a:spcBef>
                <a:spcPts val="1200"/>
              </a:spcBef>
              <a:spcAft>
                <a:spcPts val="0"/>
              </a:spcAft>
              <a:buNone/>
              <a:defRPr sz="2000" b="1">
                <a:solidFill>
                  <a:schemeClr val="accent1"/>
                </a:solidFill>
              </a:defRPr>
            </a:lvl1pPr>
            <a:lvl2pPr marL="231775" indent="-231775">
              <a:buClrTx/>
              <a:buFont typeface="Arial" pitchFamily="34" charset="0"/>
              <a:buChar char="•"/>
              <a:defRPr sz="2000">
                <a:solidFill>
                  <a:srgbClr val="666666"/>
                </a:solidFill>
              </a:defRPr>
            </a:lvl2pPr>
            <a:lvl3pPr marL="457200" indent="-231775">
              <a:buClrTx/>
              <a:buFont typeface="Arial" pitchFamily="34" charset="0"/>
              <a:buChar char="–"/>
              <a:defRPr sz="1800">
                <a:solidFill>
                  <a:srgbClr val="666666"/>
                </a:solidFill>
              </a:defRPr>
            </a:lvl3pPr>
            <a:lvl4pPr marL="688975" indent="-225425">
              <a:buClrTx/>
              <a:buFont typeface="Arial" pitchFamily="34" charset="0"/>
              <a:buChar char="•"/>
              <a:defRPr sz="1600">
                <a:solidFill>
                  <a:srgbClr val="666666"/>
                </a:solidFill>
              </a:defRPr>
            </a:lvl4pPr>
            <a:lvl5pPr marL="914400" indent="-225425">
              <a:buClrTx/>
              <a:buFont typeface="Arial" pitchFamily="34" charset="0"/>
              <a:buChar char="–"/>
              <a:tabLst/>
              <a:defRPr sz="1400">
                <a:solidFill>
                  <a:srgbClr val="666666"/>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8" name="Content Placeholder 9"/>
          <p:cNvSpPr>
            <a:spLocks noGrp="1"/>
          </p:cNvSpPr>
          <p:nvPr>
            <p:ph sz="quarter" idx="14" hasCustomPrompt="1"/>
          </p:nvPr>
        </p:nvSpPr>
        <p:spPr>
          <a:xfrm>
            <a:off x="4660900" y="1381125"/>
            <a:ext cx="4025898" cy="4824414"/>
          </a:xfrm>
        </p:spPr>
        <p:txBody>
          <a:bodyPr>
            <a:normAutofit/>
          </a:bodyPr>
          <a:lstStyle>
            <a:lvl1pPr marL="0" indent="0">
              <a:spcBef>
                <a:spcPts val="1200"/>
              </a:spcBef>
              <a:spcAft>
                <a:spcPts val="0"/>
              </a:spcAft>
              <a:buNone/>
              <a:defRPr sz="2000" b="1">
                <a:solidFill>
                  <a:srgbClr val="FF0000"/>
                </a:solidFill>
              </a:defRPr>
            </a:lvl1pPr>
            <a:lvl2pPr marL="231775" indent="-231775">
              <a:buClrTx/>
              <a:buFont typeface="Arial" pitchFamily="34" charset="0"/>
              <a:buChar char="•"/>
              <a:defRPr sz="2000">
                <a:solidFill>
                  <a:srgbClr val="666666"/>
                </a:solidFill>
              </a:defRPr>
            </a:lvl2pPr>
            <a:lvl3pPr marL="457200" indent="-231775">
              <a:buClrTx/>
              <a:buFont typeface="Arial" pitchFamily="34" charset="0"/>
              <a:buChar char="–"/>
              <a:defRPr sz="1800">
                <a:solidFill>
                  <a:srgbClr val="666666"/>
                </a:solidFill>
              </a:defRPr>
            </a:lvl3pPr>
            <a:lvl4pPr marL="688975" indent="-225425">
              <a:buClrTx/>
              <a:buFont typeface="Arial" pitchFamily="34" charset="0"/>
              <a:buChar char="•"/>
              <a:defRPr sz="1600">
                <a:solidFill>
                  <a:srgbClr val="666666"/>
                </a:solidFill>
              </a:defRPr>
            </a:lvl4pPr>
            <a:lvl5pPr marL="914400" indent="-225425">
              <a:buClrTx/>
              <a:buFont typeface="Arial" pitchFamily="34" charset="0"/>
              <a:buChar char="–"/>
              <a:tabLst/>
              <a:defRPr sz="1400">
                <a:solidFill>
                  <a:srgbClr val="666666"/>
                </a:solidFill>
              </a:defRPr>
            </a:lvl5p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p>
        </p:txBody>
      </p:sp>
      <p:sp>
        <p:nvSpPr>
          <p:cNvPr id="7" name="TextBox 6"/>
          <p:cNvSpPr txBox="1"/>
          <p:nvPr userDrawn="1"/>
        </p:nvSpPr>
        <p:spPr>
          <a:xfrm>
            <a:off x="444500" y="6572250"/>
            <a:ext cx="2573227" cy="230832"/>
          </a:xfrm>
          <a:prstGeom prst="rect">
            <a:avLst/>
          </a:prstGeom>
          <a:noFill/>
        </p:spPr>
        <p:txBody>
          <a:bodyPr wrap="square" lIns="0">
            <a:spAutoFit/>
          </a:bodyPr>
          <a:lstStyle/>
          <a:p>
            <a:pPr algn="ctr">
              <a:defRPr/>
            </a:pPr>
            <a:r>
              <a:rPr lang="en-US" sz="900" dirty="0">
                <a:solidFill>
                  <a:srgbClr val="7F7F7F"/>
                </a:solidFill>
                <a:latin typeface="Arial" pitchFamily="34" charset="0"/>
                <a:cs typeface="Arial" pitchFamily="34" charset="0"/>
              </a:rPr>
              <a:t>Copyright © </a:t>
            </a:r>
            <a:r>
              <a:rPr lang="en-US" sz="900" dirty="0" smtClean="0">
                <a:solidFill>
                  <a:srgbClr val="7F7F7F"/>
                </a:solidFill>
                <a:latin typeface="Arial" pitchFamily="34" charset="0"/>
                <a:cs typeface="Arial" pitchFamily="34" charset="0"/>
              </a:rPr>
              <a:t>2012 </a:t>
            </a:r>
            <a:r>
              <a:rPr lang="en-US" sz="900" dirty="0">
                <a:solidFill>
                  <a:srgbClr val="7F7F7F"/>
                </a:solidFill>
                <a:latin typeface="Arial" pitchFamily="34" charset="0"/>
                <a:cs typeface="Arial" pitchFamily="34" charset="0"/>
              </a:rPr>
              <a:t>Accenture  All rights reserved.</a:t>
            </a:r>
          </a:p>
        </p:txBody>
      </p:sp>
      <p:cxnSp>
        <p:nvCxnSpPr>
          <p:cNvPr id="11" name="Straight Connector 10"/>
          <p:cNvCxnSpPr/>
          <p:nvPr userDrawn="1"/>
        </p:nvCxnSpPr>
        <p:spPr>
          <a:xfrm>
            <a:off x="457994" y="1162050"/>
            <a:ext cx="8686006" cy="0"/>
          </a:xfrm>
          <a:prstGeom prst="line">
            <a:avLst/>
          </a:prstGeom>
          <a:ln/>
        </p:spPr>
        <p:style>
          <a:lnRef idx="1">
            <a:schemeClr val="accent3"/>
          </a:lnRef>
          <a:fillRef idx="0">
            <a:schemeClr val="accent3"/>
          </a:fillRef>
          <a:effectRef idx="0">
            <a:schemeClr val="accent3"/>
          </a:effectRef>
          <a:fontRef idx="minor">
            <a:schemeClr val="tx1"/>
          </a:fontRef>
        </p:style>
      </p:cxnSp>
      <p:sp>
        <p:nvSpPr>
          <p:cNvPr id="3" name="Title 2"/>
          <p:cNvSpPr>
            <a:spLocks noGrp="1"/>
          </p:cNvSpPr>
          <p:nvPr>
            <p:ph type="title" hasCustomPrompt="1"/>
          </p:nvPr>
        </p:nvSpPr>
        <p:spPr/>
        <p:txBody>
          <a:bodyPr/>
          <a:lstStyle>
            <a:lvl1pPr>
              <a:defRPr>
                <a:solidFill>
                  <a:srgbClr val="003344"/>
                </a:solidFill>
              </a:defRPr>
            </a:lvl1pPr>
          </a:lstStyle>
          <a:p>
            <a:r>
              <a:rPr lang="en-US" dirty="0" smtClean="0"/>
              <a:t>Master Title Slide Headline</a:t>
            </a:r>
            <a:endParaRPr lang="en-CA" dirty="0"/>
          </a:p>
        </p:txBody>
      </p:sp>
      <p:sp>
        <p:nvSpPr>
          <p:cNvPr id="9" name="TextBox 8"/>
          <p:cNvSpPr txBox="1"/>
          <p:nvPr userDrawn="1"/>
        </p:nvSpPr>
        <p:spPr>
          <a:xfrm>
            <a:off x="8144698" y="6562940"/>
            <a:ext cx="536400" cy="244800"/>
          </a:xfrm>
          <a:prstGeom prst="rect">
            <a:avLst/>
          </a:prstGeom>
          <a:noFill/>
        </p:spPr>
        <p:txBody>
          <a:bodyPr wrap="square" lIns="0" tIns="0" rIns="0" bIns="0" rtlCol="0" anchor="ctr" anchorCtr="0">
            <a:noAutofit/>
          </a:bodyPr>
          <a:lstStyle/>
          <a:p>
            <a:pPr algn="r"/>
            <a:fld id="{597A8DCA-8F96-49CD-B4D5-7AC92F955860}" type="slidenum">
              <a:rPr lang="en-CA" sz="900" smtClean="0">
                <a:solidFill>
                  <a:srgbClr val="7F7F7F"/>
                </a:solidFill>
                <a:latin typeface="Arial" pitchFamily="34" charset="0"/>
                <a:cs typeface="Arial" pitchFamily="34" charset="0"/>
              </a:rPr>
              <a:pPr algn="r"/>
              <a:t>‹#›</a:t>
            </a:fld>
            <a:endParaRPr lang="en-CA" sz="900" dirty="0">
              <a:solidFill>
                <a:srgbClr val="7F7F7F"/>
              </a:solidFill>
              <a:latin typeface="Arial" pitchFamily="34" charset="0"/>
              <a:cs typeface="Arial" pitchFamily="34" charset="0"/>
            </a:endParaRPr>
          </a:p>
        </p:txBody>
      </p:sp>
    </p:spTree>
    <p:extLst>
      <p:ext uri="{BB962C8B-B14F-4D97-AF65-F5344CB8AC3E}">
        <p14:creationId xmlns:p14="http://schemas.microsoft.com/office/powerpoint/2010/main" val="350323793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1" y="1381125"/>
            <a:ext cx="8228012" cy="4824414"/>
          </a:xfrm>
          <a:prstGeom prst="rect">
            <a:avLst/>
          </a:prstGeom>
        </p:spPr>
        <p:txBody>
          <a:bodyPr vert="horz" lIns="0" tIns="0" rIns="0" bIns="0" rtlCol="0">
            <a:normAutofit/>
          </a:bodyPr>
          <a:lstStyle/>
          <a:p>
            <a:pPr lvl="0"/>
            <a:r>
              <a:rPr lang="en-CA" dirty="0" smtClean="0"/>
              <a:t>First Level Text</a:t>
            </a:r>
          </a:p>
          <a:p>
            <a:pPr lvl="1"/>
            <a:r>
              <a:rPr lang="en-CA" dirty="0" smtClean="0"/>
              <a:t>Second Level Text</a:t>
            </a:r>
          </a:p>
          <a:p>
            <a:pPr lvl="2"/>
            <a:r>
              <a:rPr lang="en-CA" dirty="0" smtClean="0"/>
              <a:t>Third Level Text</a:t>
            </a:r>
          </a:p>
          <a:p>
            <a:pPr lvl="3"/>
            <a:r>
              <a:rPr lang="en-CA" dirty="0" smtClean="0"/>
              <a:t>Fourth Level Text</a:t>
            </a:r>
          </a:p>
          <a:p>
            <a:pPr lvl="4"/>
            <a:r>
              <a:rPr lang="en-CA" dirty="0" smtClean="0"/>
              <a:t>Fifth Level Text</a:t>
            </a:r>
            <a:endParaRPr lang="en-US" dirty="0" smtClean="0"/>
          </a:p>
        </p:txBody>
      </p:sp>
      <p:sp>
        <p:nvSpPr>
          <p:cNvPr id="9" name="Title Placeholder 1"/>
          <p:cNvSpPr>
            <a:spLocks noGrp="1"/>
          </p:cNvSpPr>
          <p:nvPr>
            <p:ph type="title"/>
          </p:nvPr>
        </p:nvSpPr>
        <p:spPr>
          <a:xfrm>
            <a:off x="461035" y="170122"/>
            <a:ext cx="8205261" cy="785553"/>
          </a:xfrm>
          <a:prstGeom prst="rect">
            <a:avLst/>
          </a:prstGeom>
        </p:spPr>
        <p:txBody>
          <a:bodyPr vert="horz" lIns="0" tIns="0" rIns="0" bIns="0" rtlCol="0" anchor="b" anchorCtr="0">
            <a:normAutofit/>
          </a:bodyPr>
          <a:lstStyle/>
          <a:p>
            <a:r>
              <a:rPr lang="en-US" dirty="0" smtClean="0"/>
              <a:t>Master Title Slide Headline</a:t>
            </a:r>
            <a:endParaRPr lang="en-CA" dirty="0"/>
          </a:p>
        </p:txBody>
      </p:sp>
    </p:spTree>
    <p:extLst>
      <p:ext uri="{BB962C8B-B14F-4D97-AF65-F5344CB8AC3E}">
        <p14:creationId xmlns:p14="http://schemas.microsoft.com/office/powerpoint/2010/main" val="481531331"/>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51" r:id="rId3"/>
    <p:sldLayoutId id="2147483658" r:id="rId4"/>
    <p:sldLayoutId id="2147483659" r:id="rId5"/>
    <p:sldLayoutId id="2147483652" r:id="rId6"/>
    <p:sldLayoutId id="2147483653" r:id="rId7"/>
    <p:sldLayoutId id="2147483654" r:id="rId8"/>
    <p:sldLayoutId id="2147483655" r:id="rId9"/>
    <p:sldLayoutId id="2147483656" r:id="rId10"/>
    <p:sldLayoutId id="2147483657" r:id="rId11"/>
    <p:sldLayoutId id="2147483663" r:id="rId12"/>
    <p:sldLayoutId id="2147483664" r:id="rId13"/>
  </p:sldLayoutIdLst>
  <p:timing>
    <p:tnLst>
      <p:par>
        <p:cTn id="1" dur="indefinite" restart="never" nodeType="tmRoot"/>
      </p:par>
    </p:tnLst>
  </p:timing>
  <p:hf hdr="0" ftr="0" dt="0"/>
  <p:txStyles>
    <p:title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p:titleStyle>
    <p:bodyStyle>
      <a:lvl1pPr marL="231775" indent="-231775" algn="l" defTabSz="914400" rtl="0" eaLnBrk="1" latinLnBrk="0" hangingPunct="1">
        <a:lnSpc>
          <a:spcPct val="100000"/>
        </a:lnSpc>
        <a:spcBef>
          <a:spcPts val="1200"/>
        </a:spcBef>
        <a:spcAft>
          <a:spcPts val="0"/>
        </a:spcAft>
        <a:buClr>
          <a:schemeClr val="tx1"/>
        </a:buClr>
        <a:buSzPct val="80000"/>
        <a:buFont typeface="Arial" pitchFamily="34" charset="0"/>
        <a:buChar char="•"/>
        <a:defRPr sz="2600" b="0" kern="1200">
          <a:solidFill>
            <a:schemeClr val="tx1"/>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1"/>
        </a:buClr>
        <a:buSzPct val="80000"/>
        <a:buFont typeface="Arial" pitchFamily="34" charset="0"/>
        <a:buChar char="–"/>
        <a:defRPr sz="2400" kern="1200">
          <a:solidFill>
            <a:srgbClr val="000000"/>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1"/>
        </a:buClr>
        <a:buSzPct val="80000"/>
        <a:buFont typeface="Arial" pitchFamily="34" charset="0"/>
        <a:buChar char="•"/>
        <a:defRPr sz="2000" kern="1200" baseline="0">
          <a:solidFill>
            <a:srgbClr val="000000"/>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1"/>
        </a:buClr>
        <a:buSzPct val="80000"/>
        <a:buFont typeface="Arial" pitchFamily="34" charset="0"/>
        <a:buChar char="–"/>
        <a:defRPr sz="1800" kern="1200" baseline="0">
          <a:solidFill>
            <a:srgbClr val="000000"/>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1"/>
        </a:buClr>
        <a:buSzPct val="80000"/>
        <a:buFont typeface="Arial" pitchFamily="34" charset="0"/>
        <a:buChar char="•"/>
        <a:defRPr sz="1600" kern="1200" baseline="0">
          <a:solidFill>
            <a:srgbClr val="000000"/>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35.jpeg"/><Relationship Id="rId4"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7.png"/><Relationship Id="rId1" Type="http://schemas.openxmlformats.org/officeDocument/2006/relationships/slideLayout" Target="../slideLayouts/slideLayout9.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5.jpeg"/><Relationship Id="rId5"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 Id="rId3" Type="http://schemas.openxmlformats.org/officeDocument/2006/relationships/image" Target="../media/image3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40.emf"/><Relationship Id="rId3" Type="http://schemas.openxmlformats.org/officeDocument/2006/relationships/image" Target="../media/image1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hyperlink" Target="mailto:rumeel.k.kazi@accenturefederal.com" TargetMode="External"/><Relationship Id="rId4" Type="http://schemas.openxmlformats.org/officeDocument/2006/relationships/image" Target="../media/image17.png"/><Relationship Id="rId1" Type="http://schemas.openxmlformats.org/officeDocument/2006/relationships/slideLayout" Target="../slideLayouts/slideLayout8.xml"/><Relationship Id="rId2" Type="http://schemas.openxmlformats.org/officeDocument/2006/relationships/hyperlink" Target="mailto:Ananth.ram@Accenture.com"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 Id="rId3" Type="http://schemas.openxmlformats.org/officeDocument/2006/relationships/image" Target="../media/image1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7" Type="http://schemas.openxmlformats.org/officeDocument/2006/relationships/image" Target="../media/image23.emf"/><Relationship Id="rId8" Type="http://schemas.openxmlformats.org/officeDocument/2006/relationships/image" Target="../media/image24.emf"/><Relationship Id="rId9" Type="http://schemas.openxmlformats.org/officeDocument/2006/relationships/image" Target="../media/image25.emf"/><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7.jpg"/><Relationship Id="rId4" Type="http://schemas.openxmlformats.org/officeDocument/2006/relationships/image" Target="../media/image28.png"/><Relationship Id="rId5" Type="http://schemas.openxmlformats.org/officeDocument/2006/relationships/image" Target="../media/image29.emf"/><Relationship Id="rId6" Type="http://schemas.openxmlformats.org/officeDocument/2006/relationships/image" Target="../media/image30.emf"/><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17.png"/><Relationship Id="rId1" Type="http://schemas.openxmlformats.org/officeDocument/2006/relationships/slideLayout" Target="../slideLayouts/slideLayout11.xml"/><Relationship Id="rId2"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4.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sz="2800" dirty="0"/>
              <a:t>Designing &amp; Optimizing micro batching systems with Cassandra, Spark and </a:t>
            </a:r>
            <a:br>
              <a:rPr lang="en-US" sz="2800" dirty="0"/>
            </a:br>
            <a:r>
              <a:rPr lang="en-US" sz="2800" dirty="0"/>
              <a:t>Kafka</a:t>
            </a:r>
            <a:br>
              <a:rPr lang="en-US" sz="2800" dirty="0"/>
            </a:br>
            <a:endParaRPr lang="en-US" dirty="0">
              <a:latin typeface="Arial"/>
              <a:cs typeface="Arial"/>
            </a:endParaRPr>
          </a:p>
        </p:txBody>
      </p:sp>
      <p:sp>
        <p:nvSpPr>
          <p:cNvPr id="7" name="Text Placeholder 6"/>
          <p:cNvSpPr>
            <a:spLocks noGrp="1"/>
          </p:cNvSpPr>
          <p:nvPr>
            <p:ph type="body" sz="quarter" idx="13"/>
          </p:nvPr>
        </p:nvSpPr>
        <p:spPr/>
        <p:txBody>
          <a:bodyPr/>
          <a:lstStyle/>
          <a:p>
            <a:r>
              <a:rPr lang="en-US" dirty="0" smtClean="0">
                <a:latin typeface="Arial"/>
                <a:cs typeface="Arial"/>
              </a:rPr>
              <a:t>Accenture</a:t>
            </a:r>
            <a:endParaRPr lang="en-US" dirty="0">
              <a:latin typeface="Arial"/>
              <a:cs typeface="Arial"/>
            </a:endParaRPr>
          </a:p>
        </p:txBody>
      </p:sp>
    </p:spTree>
    <p:extLst>
      <p:ext uri="{BB962C8B-B14F-4D97-AF65-F5344CB8AC3E}">
        <p14:creationId xmlns:p14="http://schemas.microsoft.com/office/powerpoint/2010/main" val="39525711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294012" y="5363188"/>
            <a:ext cx="1667108" cy="1209844"/>
          </a:xfrm>
          <a:prstGeom prst="rect">
            <a:avLst/>
          </a:prstGeom>
        </p:spPr>
      </p:pic>
      <p:sp>
        <p:nvSpPr>
          <p:cNvPr id="2" name="Content Placeholder 1"/>
          <p:cNvSpPr>
            <a:spLocks noGrp="1"/>
          </p:cNvSpPr>
          <p:nvPr>
            <p:ph sz="quarter" idx="12"/>
          </p:nvPr>
        </p:nvSpPr>
        <p:spPr>
          <a:xfrm>
            <a:off x="5831060" y="4218782"/>
            <a:ext cx="4025899" cy="4824414"/>
          </a:xfrm>
        </p:spPr>
        <p:txBody>
          <a:bodyPr/>
          <a:lstStyle/>
          <a:p>
            <a:endParaRPr lang="en-US" dirty="0"/>
          </a:p>
          <a:p>
            <a:endParaRPr lang="en-US" dirty="0"/>
          </a:p>
        </p:txBody>
      </p:sp>
      <p:sp>
        <p:nvSpPr>
          <p:cNvPr id="3" name="Content Placeholder 2"/>
          <p:cNvSpPr>
            <a:spLocks noGrp="1"/>
          </p:cNvSpPr>
          <p:nvPr>
            <p:ph sz="quarter" idx="13"/>
          </p:nvPr>
        </p:nvSpPr>
        <p:spPr>
          <a:xfrm>
            <a:off x="457200" y="1381125"/>
            <a:ext cx="8503920" cy="4766457"/>
          </a:xfrm>
          <a:ln>
            <a:solidFill>
              <a:schemeClr val="accent6">
                <a:lumMod val="75000"/>
              </a:schemeClr>
            </a:solidFill>
          </a:ln>
        </p:spPr>
        <p:txBody>
          <a:bodyPr>
            <a:normAutofit fontScale="85000" lnSpcReduction="10000"/>
          </a:bodyPr>
          <a:lstStyle/>
          <a:p>
            <a:r>
              <a:rPr lang="en-US" dirty="0" smtClean="0">
                <a:solidFill>
                  <a:srgbClr val="0070C0"/>
                </a:solidFill>
              </a:rPr>
              <a:t>Cassandra </a:t>
            </a:r>
          </a:p>
          <a:p>
            <a:pPr lvl="1"/>
            <a:r>
              <a:rPr lang="en-US" dirty="0" smtClean="0">
                <a:solidFill>
                  <a:srgbClr val="0070C0"/>
                </a:solidFill>
              </a:rPr>
              <a:t>Cassandra 400K/sec read/writes</a:t>
            </a:r>
          </a:p>
          <a:p>
            <a:pPr lvl="1"/>
            <a:r>
              <a:rPr lang="en-US" dirty="0">
                <a:solidFill>
                  <a:srgbClr val="0070C0"/>
                </a:solidFill>
              </a:rPr>
              <a:t>Cassandra - 1ms – 3ms Read Latency, 0.2 – 0.3 </a:t>
            </a:r>
            <a:r>
              <a:rPr lang="en-US" dirty="0" err="1">
                <a:solidFill>
                  <a:srgbClr val="0070C0"/>
                </a:solidFill>
              </a:rPr>
              <a:t>ms</a:t>
            </a:r>
            <a:r>
              <a:rPr lang="en-US" dirty="0">
                <a:solidFill>
                  <a:srgbClr val="0070C0"/>
                </a:solidFill>
              </a:rPr>
              <a:t> </a:t>
            </a:r>
            <a:r>
              <a:rPr lang="en-US" dirty="0" smtClean="0">
                <a:solidFill>
                  <a:srgbClr val="0070C0"/>
                </a:solidFill>
              </a:rPr>
              <a:t>write.</a:t>
            </a:r>
          </a:p>
          <a:p>
            <a:pPr lvl="1"/>
            <a:endParaRPr lang="en-US" dirty="0">
              <a:solidFill>
                <a:srgbClr val="0070C0"/>
              </a:solidFill>
            </a:endParaRPr>
          </a:p>
          <a:p>
            <a:pPr marL="0" indent="0">
              <a:buNone/>
            </a:pPr>
            <a:r>
              <a:rPr lang="en-US" dirty="0" smtClean="0">
                <a:solidFill>
                  <a:srgbClr val="0070C0"/>
                </a:solidFill>
              </a:rPr>
              <a:t>Spark</a:t>
            </a:r>
          </a:p>
          <a:p>
            <a:pPr lvl="1"/>
            <a:r>
              <a:rPr lang="en-US" dirty="0" smtClean="0">
                <a:solidFill>
                  <a:srgbClr val="0070C0"/>
                </a:solidFill>
              </a:rPr>
              <a:t>Spark Streaming processes 200K events/sec. </a:t>
            </a:r>
          </a:p>
          <a:p>
            <a:pPr lvl="1"/>
            <a:r>
              <a:rPr lang="en-US" dirty="0">
                <a:solidFill>
                  <a:srgbClr val="0070C0"/>
                </a:solidFill>
              </a:rPr>
              <a:t>Spark Streaming runs in the same host as Cassandra for data locality</a:t>
            </a:r>
          </a:p>
          <a:p>
            <a:pPr lvl="1"/>
            <a:endParaRPr lang="en-US" dirty="0" smtClean="0">
              <a:solidFill>
                <a:srgbClr val="0070C0"/>
              </a:solidFill>
            </a:endParaRPr>
          </a:p>
          <a:p>
            <a:r>
              <a:rPr lang="en-US" dirty="0" smtClean="0">
                <a:solidFill>
                  <a:srgbClr val="0070C0"/>
                </a:solidFill>
              </a:rPr>
              <a:t>Kafka</a:t>
            </a:r>
          </a:p>
          <a:p>
            <a:pPr lvl="1"/>
            <a:r>
              <a:rPr lang="en-US" dirty="0" smtClean="0">
                <a:solidFill>
                  <a:srgbClr val="0070C0"/>
                </a:solidFill>
              </a:rPr>
              <a:t>800K/second total messages processed through 30 </a:t>
            </a:r>
            <a:r>
              <a:rPr lang="en-US" dirty="0">
                <a:solidFill>
                  <a:srgbClr val="0070C0"/>
                </a:solidFill>
              </a:rPr>
              <a:t>brokers. </a:t>
            </a:r>
            <a:endParaRPr lang="en-US" dirty="0" smtClean="0">
              <a:solidFill>
                <a:srgbClr val="0070C0"/>
              </a:solidFill>
            </a:endParaRPr>
          </a:p>
          <a:p>
            <a:pPr lvl="1"/>
            <a:r>
              <a:rPr lang="en-US" dirty="0" smtClean="0">
                <a:solidFill>
                  <a:srgbClr val="0070C0"/>
                </a:solidFill>
              </a:rPr>
              <a:t>Kafka </a:t>
            </a:r>
            <a:r>
              <a:rPr lang="en-US" dirty="0">
                <a:solidFill>
                  <a:srgbClr val="0070C0"/>
                </a:solidFill>
              </a:rPr>
              <a:t>broker throughput is 30k/messages per broker</a:t>
            </a:r>
            <a:r>
              <a:rPr lang="en-US" dirty="0" smtClean="0">
                <a:solidFill>
                  <a:srgbClr val="0070C0"/>
                </a:solidFill>
              </a:rPr>
              <a:t>.</a:t>
            </a:r>
          </a:p>
          <a:p>
            <a:pPr lvl="1"/>
            <a:r>
              <a:rPr lang="en-US" dirty="0" smtClean="0">
                <a:solidFill>
                  <a:srgbClr val="0070C0"/>
                </a:solidFill>
              </a:rPr>
              <a:t>Snappy Compression gives up to 5X throughput in Benchmark. Yet to be tested in our apps. </a:t>
            </a:r>
            <a:endParaRPr lang="en-US" dirty="0">
              <a:solidFill>
                <a:srgbClr val="0070C0"/>
              </a:solidFill>
            </a:endParaRPr>
          </a:p>
          <a:p>
            <a:r>
              <a:rPr lang="en-US" dirty="0" smtClean="0">
                <a:solidFill>
                  <a:srgbClr val="0070C0"/>
                </a:solidFill>
              </a:rPr>
              <a:t>Java Apps</a:t>
            </a:r>
            <a:endParaRPr lang="en-US" dirty="0">
              <a:solidFill>
                <a:srgbClr val="0070C0"/>
              </a:solidFill>
            </a:endParaRPr>
          </a:p>
          <a:p>
            <a:pPr lvl="1"/>
            <a:r>
              <a:rPr lang="en-US" dirty="0" smtClean="0">
                <a:solidFill>
                  <a:srgbClr val="0070C0"/>
                </a:solidFill>
              </a:rPr>
              <a:t>Java spring batch processes 400K records/sec using 1000’s of threads in  apps server.</a:t>
            </a:r>
          </a:p>
          <a:p>
            <a:pPr lvl="1"/>
            <a:r>
              <a:rPr lang="en-US" dirty="0">
                <a:solidFill>
                  <a:srgbClr val="0070C0"/>
                </a:solidFill>
              </a:rPr>
              <a:t>32GB JVM with GC1 garbage collection with application cache gives this throughput.</a:t>
            </a:r>
          </a:p>
          <a:p>
            <a:endParaRPr lang="en-US" dirty="0" smtClean="0">
              <a:solidFill>
                <a:srgbClr val="0070C0"/>
              </a:solidFill>
            </a:endParaRPr>
          </a:p>
          <a:p>
            <a:endParaRPr lang="en-US" dirty="0">
              <a:solidFill>
                <a:srgbClr val="0070C0"/>
              </a:solidFill>
            </a:endParaRPr>
          </a:p>
        </p:txBody>
      </p:sp>
      <p:sp>
        <p:nvSpPr>
          <p:cNvPr id="4" name="Title 3"/>
          <p:cNvSpPr>
            <a:spLocks noGrp="1"/>
          </p:cNvSpPr>
          <p:nvPr>
            <p:ph type="title"/>
          </p:nvPr>
        </p:nvSpPr>
        <p:spPr/>
        <p:txBody>
          <a:bodyPr/>
          <a:lstStyle/>
          <a:p>
            <a:r>
              <a:rPr lang="en-US" dirty="0" smtClean="0">
                <a:solidFill>
                  <a:srgbClr val="0070C0"/>
                </a:solidFill>
              </a:rPr>
              <a:t>Cassandra, Spark and Kafka Metrics </a:t>
            </a:r>
            <a:endParaRPr lang="en-US" dirty="0">
              <a:solidFill>
                <a:srgbClr val="0070C0"/>
              </a:solidFill>
            </a:endParaRPr>
          </a:p>
        </p:txBody>
      </p:sp>
    </p:spTree>
    <p:extLst>
      <p:ext uri="{BB962C8B-B14F-4D97-AF65-F5344CB8AC3E}">
        <p14:creationId xmlns:p14="http://schemas.microsoft.com/office/powerpoint/2010/main" val="23886960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41818" y="2672862"/>
            <a:ext cx="1733037" cy="1312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3"/>
          <p:cNvSpPr>
            <a:spLocks noGrp="1"/>
          </p:cNvSpPr>
          <p:nvPr>
            <p:ph type="title"/>
          </p:nvPr>
        </p:nvSpPr>
        <p:spPr>
          <a:xfrm>
            <a:off x="461035" y="170122"/>
            <a:ext cx="8520127" cy="785553"/>
          </a:xfrm>
        </p:spPr>
        <p:txBody>
          <a:bodyPr/>
          <a:lstStyle/>
          <a:p>
            <a:r>
              <a:rPr lang="en-CA" dirty="0" smtClean="0">
                <a:solidFill>
                  <a:srgbClr val="0070C0"/>
                </a:solidFill>
              </a:rPr>
              <a:t>Big Data Architecture Approach</a:t>
            </a:r>
            <a:endParaRPr lang="en-CA" dirty="0">
              <a:solidFill>
                <a:srgbClr val="0070C0"/>
              </a:solidFill>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31113" y="1429396"/>
            <a:ext cx="4801350" cy="298931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4" name="Rectangle 3"/>
          <p:cNvSpPr/>
          <p:nvPr/>
        </p:nvSpPr>
        <p:spPr>
          <a:xfrm>
            <a:off x="808893" y="4892433"/>
            <a:ext cx="7645790" cy="369332"/>
          </a:xfrm>
          <a:prstGeom prst="rect">
            <a:avLst/>
          </a:prstGeom>
        </p:spPr>
        <p:txBody>
          <a:bodyPr wrap="square">
            <a:spAutoFit/>
          </a:bodyPr>
          <a:lstStyle/>
          <a:p>
            <a:r>
              <a:rPr lang="en-US" dirty="0">
                <a:solidFill>
                  <a:srgbClr val="0070C0"/>
                </a:solidFill>
              </a:rPr>
              <a:t>Accenture-Data-Acceleration-Architecture-Modern-Data-Supply-Chain.pdf</a:t>
            </a:r>
          </a:p>
        </p:txBody>
      </p:sp>
      <p:sp>
        <p:nvSpPr>
          <p:cNvPr id="8" name="Rectangle 7"/>
          <p:cNvSpPr/>
          <p:nvPr/>
        </p:nvSpPr>
        <p:spPr>
          <a:xfrm>
            <a:off x="-1" y="5984088"/>
            <a:ext cx="4085605" cy="369332"/>
          </a:xfrm>
          <a:prstGeom prst="rect">
            <a:avLst/>
          </a:prstGeom>
        </p:spPr>
        <p:txBody>
          <a:bodyPr wrap="square">
            <a:spAutoFit/>
          </a:bodyPr>
          <a:lstStyle/>
          <a:p>
            <a:pPr algn="r"/>
            <a:r>
              <a:rPr lang="en-US" dirty="0" smtClean="0">
                <a:solidFill>
                  <a:srgbClr val="0070C0"/>
                </a:solidFill>
              </a:rPr>
              <a:t>*Accenture Labs Paper – Carl </a:t>
            </a:r>
            <a:r>
              <a:rPr lang="en-US" dirty="0" err="1" smtClean="0">
                <a:solidFill>
                  <a:srgbClr val="0070C0"/>
                </a:solidFill>
              </a:rPr>
              <a:t>Dukatz</a:t>
            </a:r>
            <a:endParaRPr lang="en-US" dirty="0">
              <a:solidFill>
                <a:srgbClr val="0070C0"/>
              </a:solidFill>
            </a:endParaRPr>
          </a:p>
        </p:txBody>
      </p:sp>
      <p:pic>
        <p:nvPicPr>
          <p:cNvPr id="7" name="Picture 6"/>
          <p:cNvPicPr>
            <a:picLocks noChangeAspect="1"/>
          </p:cNvPicPr>
          <p:nvPr/>
        </p:nvPicPr>
        <p:blipFill>
          <a:blip r:embed="rId4"/>
          <a:stretch>
            <a:fillRect/>
          </a:stretch>
        </p:blipFill>
        <p:spPr>
          <a:xfrm>
            <a:off x="7208336" y="5379166"/>
            <a:ext cx="1667108" cy="1209844"/>
          </a:xfrm>
          <a:prstGeom prst="rect">
            <a:avLst/>
          </a:prstGeom>
        </p:spPr>
      </p:pic>
    </p:spTree>
    <p:extLst>
      <p:ext uri="{BB962C8B-B14F-4D97-AF65-F5344CB8AC3E}">
        <p14:creationId xmlns:p14="http://schemas.microsoft.com/office/powerpoint/2010/main" val="24445211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6341818" y="2672862"/>
            <a:ext cx="1733037" cy="1312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 name="Title 3"/>
          <p:cNvSpPr>
            <a:spLocks noGrp="1"/>
          </p:cNvSpPr>
          <p:nvPr>
            <p:ph type="title"/>
          </p:nvPr>
        </p:nvSpPr>
        <p:spPr>
          <a:xfrm>
            <a:off x="461035" y="170122"/>
            <a:ext cx="8520127" cy="785553"/>
          </a:xfrm>
        </p:spPr>
        <p:txBody>
          <a:bodyPr/>
          <a:lstStyle/>
          <a:p>
            <a:r>
              <a:rPr lang="en-CA" dirty="0" smtClean="0">
                <a:solidFill>
                  <a:srgbClr val="0070C0"/>
                </a:solidFill>
              </a:rPr>
              <a:t>Big Data Architecture Design Considerations - Criteria Sample</a:t>
            </a:r>
            <a:endParaRPr lang="en-CA" dirty="0">
              <a:solidFill>
                <a:srgbClr val="0070C0"/>
              </a:solidFill>
            </a:endParaRPr>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760" y="1323863"/>
            <a:ext cx="6372884" cy="48189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3" name="Picture 2"/>
          <p:cNvPicPr>
            <a:picLocks noChangeAspect="1"/>
          </p:cNvPicPr>
          <p:nvPr/>
        </p:nvPicPr>
        <p:blipFill>
          <a:blip r:embed="rId4"/>
          <a:stretch>
            <a:fillRect/>
          </a:stretch>
        </p:blipFill>
        <p:spPr>
          <a:xfrm>
            <a:off x="7476892" y="5378069"/>
            <a:ext cx="1667108" cy="1209844"/>
          </a:xfrm>
          <a:prstGeom prst="rect">
            <a:avLst/>
          </a:prstGeom>
        </p:spPr>
      </p:pic>
    </p:spTree>
    <p:extLst>
      <p:ext uri="{BB962C8B-B14F-4D97-AF65-F5344CB8AC3E}">
        <p14:creationId xmlns:p14="http://schemas.microsoft.com/office/powerpoint/2010/main" val="5634897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07" y="1076825"/>
            <a:ext cx="6535249" cy="502005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5" name="Title 3"/>
          <p:cNvSpPr txBox="1">
            <a:spLocks/>
          </p:cNvSpPr>
          <p:nvPr/>
        </p:nvSpPr>
        <p:spPr>
          <a:xfrm>
            <a:off x="461035" y="170122"/>
            <a:ext cx="8520127"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CA" dirty="0" smtClean="0">
                <a:solidFill>
                  <a:srgbClr val="0070C0"/>
                </a:solidFill>
              </a:rPr>
              <a:t>Big Data Design Considerations - Approach</a:t>
            </a:r>
            <a:endParaRPr lang="en-CA" dirty="0">
              <a:solidFill>
                <a:srgbClr val="0070C0"/>
              </a:solidFill>
            </a:endParaRPr>
          </a:p>
        </p:txBody>
      </p:sp>
      <p:pic>
        <p:nvPicPr>
          <p:cNvPr id="3" name="Picture 2"/>
          <p:cNvPicPr>
            <a:picLocks noChangeAspect="1"/>
          </p:cNvPicPr>
          <p:nvPr/>
        </p:nvPicPr>
        <p:blipFill>
          <a:blip r:embed="rId4"/>
          <a:stretch>
            <a:fillRect/>
          </a:stretch>
        </p:blipFill>
        <p:spPr>
          <a:xfrm>
            <a:off x="7314054" y="5328128"/>
            <a:ext cx="1667108" cy="1209844"/>
          </a:xfrm>
          <a:prstGeom prst="rect">
            <a:avLst/>
          </a:prstGeom>
        </p:spPr>
      </p:pic>
    </p:spTree>
    <p:extLst>
      <p:ext uri="{BB962C8B-B14F-4D97-AF65-F5344CB8AC3E}">
        <p14:creationId xmlns:p14="http://schemas.microsoft.com/office/powerpoint/2010/main" val="10837955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 y="2926097"/>
            <a:ext cx="8975188" cy="1569660"/>
          </a:xfrm>
          <a:prstGeom prst="rect">
            <a:avLst/>
          </a:prstGeom>
          <a:noFill/>
        </p:spPr>
        <p:txBody>
          <a:bodyPr wrap="square" rtlCol="0">
            <a:spAutoFit/>
          </a:bodyPr>
          <a:lstStyle/>
          <a:p>
            <a:pPr algn="ctr"/>
            <a:r>
              <a:rPr lang="en-US" sz="4800" dirty="0" smtClean="0">
                <a:solidFill>
                  <a:schemeClr val="accent2">
                    <a:lumMod val="75000"/>
                  </a:schemeClr>
                </a:solidFill>
              </a:rPr>
              <a:t>Design Considerations &amp; </a:t>
            </a:r>
            <a:r>
              <a:rPr lang="en-US" sz="4800" dirty="0" err="1" smtClean="0">
                <a:solidFill>
                  <a:schemeClr val="accent2">
                    <a:lumMod val="75000"/>
                  </a:schemeClr>
                </a:solidFill>
              </a:rPr>
              <a:t>UseCases</a:t>
            </a:r>
            <a:endParaRPr lang="en-US" sz="4800" dirty="0">
              <a:solidFill>
                <a:schemeClr val="accent2">
                  <a:lumMod val="75000"/>
                </a:schemeClr>
              </a:solidFill>
            </a:endParaRPr>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4149" y="1144416"/>
            <a:ext cx="7428498" cy="49022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3072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5575" y="5001135"/>
            <a:ext cx="2010850" cy="125195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8" name="Title 3"/>
          <p:cNvSpPr txBox="1">
            <a:spLocks/>
          </p:cNvSpPr>
          <p:nvPr/>
        </p:nvSpPr>
        <p:spPr>
          <a:xfrm>
            <a:off x="461035" y="170122"/>
            <a:ext cx="8520127"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CA" dirty="0" smtClean="0">
                <a:solidFill>
                  <a:srgbClr val="0070C0"/>
                </a:solidFill>
              </a:rPr>
              <a:t>Big Data Design Considerations</a:t>
            </a:r>
            <a:endParaRPr lang="en-CA" dirty="0">
              <a:solidFill>
                <a:srgbClr val="0070C0"/>
              </a:solidFill>
            </a:endParaRPr>
          </a:p>
        </p:txBody>
      </p:sp>
      <p:pic>
        <p:nvPicPr>
          <p:cNvPr id="5" name="Picture 4"/>
          <p:cNvPicPr>
            <a:picLocks noChangeAspect="1"/>
          </p:cNvPicPr>
          <p:nvPr/>
        </p:nvPicPr>
        <p:blipFill>
          <a:blip r:embed="rId5"/>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294821082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 y="2926097"/>
            <a:ext cx="8975188" cy="1569660"/>
          </a:xfrm>
          <a:prstGeom prst="rect">
            <a:avLst/>
          </a:prstGeom>
          <a:noFill/>
        </p:spPr>
        <p:txBody>
          <a:bodyPr wrap="square" rtlCol="0">
            <a:spAutoFit/>
          </a:bodyPr>
          <a:lstStyle/>
          <a:p>
            <a:pPr algn="ctr"/>
            <a:r>
              <a:rPr lang="en-US" sz="4800" dirty="0" smtClean="0">
                <a:solidFill>
                  <a:schemeClr val="accent2">
                    <a:lumMod val="75000"/>
                  </a:schemeClr>
                </a:solidFill>
              </a:rPr>
              <a:t>Application Design and Operations</a:t>
            </a:r>
            <a:endParaRPr lang="en-US" sz="48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6663184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High Level Design Pattern</a:t>
            </a:r>
            <a:endParaRPr lang="en-US" dirty="0">
              <a:solidFill>
                <a:srgbClr val="0070C0"/>
              </a:solidFill>
            </a:endParaRPr>
          </a:p>
        </p:txBody>
      </p:sp>
      <p:pic>
        <p:nvPicPr>
          <p:cNvPr id="5" name="Picture 4"/>
          <p:cNvPicPr>
            <a:picLocks noChangeAspect="1"/>
          </p:cNvPicPr>
          <p:nvPr/>
        </p:nvPicPr>
        <p:blipFill>
          <a:blip r:embed="rId2"/>
          <a:stretch>
            <a:fillRect/>
          </a:stretch>
        </p:blipFill>
        <p:spPr>
          <a:xfrm>
            <a:off x="7195539" y="5176856"/>
            <a:ext cx="1667108" cy="1209844"/>
          </a:xfrm>
          <a:prstGeom prst="rect">
            <a:avLst/>
          </a:prstGeom>
        </p:spPr>
      </p:pic>
      <p:pic>
        <p:nvPicPr>
          <p:cNvPr id="3" name="Picture 2"/>
          <p:cNvPicPr>
            <a:picLocks noChangeAspect="1"/>
          </p:cNvPicPr>
          <p:nvPr/>
        </p:nvPicPr>
        <p:blipFill>
          <a:blip r:embed="rId3"/>
          <a:stretch>
            <a:fillRect/>
          </a:stretch>
        </p:blipFill>
        <p:spPr>
          <a:xfrm>
            <a:off x="827610" y="644520"/>
            <a:ext cx="7503590" cy="5908680"/>
          </a:xfrm>
          <a:prstGeom prst="rect">
            <a:avLst/>
          </a:prstGeom>
        </p:spPr>
      </p:pic>
    </p:spTree>
    <p:extLst>
      <p:ext uri="{BB962C8B-B14F-4D97-AF65-F5344CB8AC3E}">
        <p14:creationId xmlns:p14="http://schemas.microsoft.com/office/powerpoint/2010/main" val="14056047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a:stretch>
            <a:fillRect/>
          </a:stretch>
        </p:blipFill>
        <p:spPr>
          <a:xfrm>
            <a:off x="307975" y="844061"/>
            <a:ext cx="6929075" cy="4958079"/>
          </a:xfrm>
          <a:prstGeom prst="rect">
            <a:avLst/>
          </a:prstGeom>
        </p:spPr>
      </p:pic>
      <p:sp>
        <p:nvSpPr>
          <p:cNvPr id="5"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Data Processing Pipeline</a:t>
            </a:r>
            <a:endParaRPr lang="en-US" dirty="0">
              <a:solidFill>
                <a:srgbClr val="0070C0"/>
              </a:solidFill>
            </a:endParaRPr>
          </a:p>
        </p:txBody>
      </p:sp>
      <p:pic>
        <p:nvPicPr>
          <p:cNvPr id="6" name="Picture 5"/>
          <p:cNvPicPr>
            <a:picLocks noChangeAspect="1"/>
          </p:cNvPicPr>
          <p:nvPr/>
        </p:nvPicPr>
        <p:blipFill>
          <a:blip r:embed="rId3"/>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35062886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7195539" y="5359740"/>
            <a:ext cx="1667108" cy="1209844"/>
          </a:xfrm>
          <a:prstGeom prst="rect">
            <a:avLst/>
          </a:prstGeom>
        </p:spPr>
      </p:pic>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Content Placeholder 1"/>
          <p:cNvSpPr txBox="1">
            <a:spLocks/>
          </p:cNvSpPr>
          <p:nvPr/>
        </p:nvSpPr>
        <p:spPr>
          <a:xfrm>
            <a:off x="307975" y="994318"/>
            <a:ext cx="8241612" cy="5266332"/>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3200" b="0">
                <a:solidFill>
                  <a:schemeClr val="tx1"/>
                </a:solidFill>
                <a:latin typeface="Tw Cen MT" panose="020B0602020104020603" pitchFamily="34" charset="0"/>
                <a:ea typeface="+mn-ea"/>
                <a:cs typeface="ヒラギノ角ゴ Pro W3"/>
              </a:defRPr>
            </a:lvl1pPr>
            <a:lvl2pPr marL="742950" indent="-285750" algn="l" rtl="0" eaLnBrk="0" fontAlgn="base" hangingPunct="0">
              <a:spcBef>
                <a:spcPct val="20000"/>
              </a:spcBef>
              <a:spcAft>
                <a:spcPct val="0"/>
              </a:spcAft>
              <a:buFont typeface="Wingdings" pitchFamily="2" charset="2"/>
              <a:buChar char="§"/>
              <a:defRPr sz="2800" b="0">
                <a:solidFill>
                  <a:schemeClr val="tx1"/>
                </a:solidFill>
                <a:latin typeface="Tw Cen MT" panose="020B0602020104020603" pitchFamily="34" charset="0"/>
                <a:ea typeface="+mn-ea"/>
                <a:cs typeface="ヒラギノ角ゴ Pro W3"/>
              </a:defRPr>
            </a:lvl2pPr>
            <a:lvl3pPr marL="1143000" indent="-228600" algn="l" rtl="0" eaLnBrk="0" fontAlgn="base" hangingPunct="0">
              <a:spcBef>
                <a:spcPct val="20000"/>
              </a:spcBef>
              <a:spcAft>
                <a:spcPct val="0"/>
              </a:spcAft>
              <a:buFont typeface="Wingdings" pitchFamily="2" charset="2"/>
              <a:buChar char="§"/>
              <a:defRPr sz="2400" b="0">
                <a:solidFill>
                  <a:schemeClr val="tx1"/>
                </a:solidFill>
                <a:latin typeface="Tw Cen MT" panose="020B0602020104020603" pitchFamily="34" charset="0"/>
                <a:ea typeface="+mn-ea"/>
                <a:cs typeface="ヒラギノ角ゴ Pro W3"/>
              </a:defRPr>
            </a:lvl3pPr>
            <a:lvl4pPr marL="16002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4pPr>
            <a:lvl5pPr marL="20574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5pPr>
            <a:lvl6pPr marL="25146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6pPr>
            <a:lvl7pPr marL="29718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7pPr>
            <a:lvl8pPr marL="34290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8pPr>
            <a:lvl9pPr marL="38862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9pPr>
          </a:lstStyle>
          <a:p>
            <a:pPr>
              <a:lnSpc>
                <a:spcPct val="90000"/>
              </a:lnSpc>
              <a:spcBef>
                <a:spcPts val="0"/>
              </a:spcBef>
              <a:spcAft>
                <a:spcPts val="1200"/>
              </a:spcAft>
              <a:buClr>
                <a:srgbClr val="4F81BD"/>
              </a:buClr>
              <a:buFont typeface="Wingdings" panose="05000000000000000000" pitchFamily="2" charset="2"/>
              <a:buChar char="q"/>
            </a:pPr>
            <a:r>
              <a:rPr lang="en-US" sz="1400" b="1" dirty="0">
                <a:solidFill>
                  <a:srgbClr val="0070C0"/>
                </a:solidFill>
                <a:latin typeface="+mn-lt"/>
                <a:cs typeface="+mn-cs"/>
              </a:rPr>
              <a:t>Application Metric Collection / Diagnostic Logging</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Include application level operational metrics as part of design. Collect Cassandra and Kafka processing metrics including response times at object level.</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Executors report application functionality specific throughput and backlog metric to the driver that then keeps aggregated count of point in time metrics for the process. </a:t>
            </a:r>
          </a:p>
          <a:p>
            <a:pPr>
              <a:lnSpc>
                <a:spcPct val="90000"/>
              </a:lnSpc>
              <a:spcBef>
                <a:spcPts val="0"/>
              </a:spcBef>
              <a:spcAft>
                <a:spcPts val="1200"/>
              </a:spcAft>
              <a:buClr>
                <a:srgbClr val="4F81BD"/>
              </a:buClr>
              <a:buFont typeface="Wingdings" panose="05000000000000000000" pitchFamily="2" charset="2"/>
              <a:buChar char="q"/>
            </a:pPr>
            <a:r>
              <a:rPr lang="en-US" sz="1400" b="1" dirty="0">
                <a:solidFill>
                  <a:srgbClr val="0070C0"/>
                </a:solidFill>
                <a:latin typeface="+mn-lt"/>
                <a:cs typeface="+mn-cs"/>
              </a:rPr>
              <a:t>Kafka / Cassandra data partitioning strategies</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Distribute partitioning keys evenly across the nodes on Cassandra and Kafka brokers. For scenarios where this can’t be done easily when data is skewed to certain data entities that need to be part of partitioning </a:t>
            </a:r>
            <a:r>
              <a:rPr lang="en-US" sz="1400" dirty="0" smtClean="0">
                <a:solidFill>
                  <a:srgbClr val="0070C0"/>
                </a:solidFill>
                <a:latin typeface="+mn-lt"/>
                <a:cs typeface="+mn-cs"/>
              </a:rPr>
              <a:t>keys, add time windows as part of partitioning keys to avoid data skewed to few nodes.</a:t>
            </a:r>
            <a:endParaRPr lang="en-US" sz="1400" dirty="0" smtClean="0">
              <a:solidFill>
                <a:srgbClr val="0070C0"/>
              </a:solidFill>
              <a:latin typeface="+mn-lt"/>
              <a:cs typeface="+mn-cs"/>
            </a:endParaRP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Time-based partitioning to avoid data skewed to few nodes.</a:t>
            </a:r>
          </a:p>
          <a:p>
            <a:pPr>
              <a:lnSpc>
                <a:spcPct val="90000"/>
              </a:lnSpc>
              <a:spcBef>
                <a:spcPts val="0"/>
              </a:spcBef>
              <a:spcAft>
                <a:spcPts val="1200"/>
              </a:spcAft>
              <a:buClr>
                <a:srgbClr val="4F81BD"/>
              </a:buClr>
              <a:buFont typeface="Wingdings" panose="05000000000000000000" pitchFamily="2" charset="2"/>
              <a:buChar char="q"/>
            </a:pPr>
            <a:r>
              <a:rPr lang="en-US" sz="1400" b="1" dirty="0" smtClean="0">
                <a:solidFill>
                  <a:srgbClr val="0070C0"/>
                </a:solidFill>
                <a:latin typeface="+mn-lt"/>
                <a:cs typeface="+mn-cs"/>
              </a:rPr>
              <a:t>Spark </a:t>
            </a:r>
            <a:r>
              <a:rPr lang="en-US" sz="1400" b="1" dirty="0">
                <a:solidFill>
                  <a:srgbClr val="0070C0"/>
                </a:solidFill>
                <a:latin typeface="+mn-lt"/>
                <a:cs typeface="+mn-cs"/>
              </a:rPr>
              <a:t>Executor Configurations</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Define Spark number of executors to match the number of partitions on the topic. Can have more than one partition per executor depending on the throughput/latency need - keep it low for reduced latency.</a:t>
            </a:r>
          </a:p>
          <a:p>
            <a:pPr>
              <a:lnSpc>
                <a:spcPct val="90000"/>
              </a:lnSpc>
              <a:spcBef>
                <a:spcPts val="0"/>
              </a:spcBef>
              <a:spcAft>
                <a:spcPts val="1200"/>
              </a:spcAft>
              <a:buClr>
                <a:srgbClr val="4F81BD"/>
              </a:buClr>
              <a:buFont typeface="Wingdings" panose="05000000000000000000" pitchFamily="2" charset="2"/>
              <a:buChar char="q"/>
            </a:pPr>
            <a:r>
              <a:rPr lang="en-US" sz="1400" b="1" dirty="0">
                <a:solidFill>
                  <a:srgbClr val="0070C0"/>
                </a:solidFill>
                <a:latin typeface="+mn-lt"/>
                <a:cs typeface="+mn-cs"/>
              </a:rPr>
              <a:t>Web / </a:t>
            </a:r>
            <a:r>
              <a:rPr lang="en-US" sz="1400" b="1" dirty="0" err="1">
                <a:solidFill>
                  <a:srgbClr val="0070C0"/>
                </a:solidFill>
                <a:latin typeface="+mn-lt"/>
                <a:cs typeface="+mn-cs"/>
              </a:rPr>
              <a:t>Solr</a:t>
            </a:r>
            <a:r>
              <a:rPr lang="en-US" sz="1400" b="1" dirty="0">
                <a:solidFill>
                  <a:srgbClr val="0070C0"/>
                </a:solidFill>
                <a:latin typeface="+mn-lt"/>
                <a:cs typeface="+mn-cs"/>
              </a:rPr>
              <a:t> Interface </a:t>
            </a:r>
            <a:r>
              <a:rPr lang="en-US" sz="1400" b="1" dirty="0" smtClean="0">
                <a:solidFill>
                  <a:srgbClr val="0070C0"/>
                </a:solidFill>
                <a:latin typeface="+mn-lt"/>
                <a:cs typeface="+mn-cs"/>
              </a:rPr>
              <a:t>Consideration</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For consistency requirement, write at consistency-level of ALL on </a:t>
            </a:r>
            <a:r>
              <a:rPr lang="en-US" sz="1400" dirty="0" err="1" smtClean="0">
                <a:solidFill>
                  <a:srgbClr val="0070C0"/>
                </a:solidFill>
                <a:latin typeface="+mn-lt"/>
                <a:cs typeface="+mn-cs"/>
              </a:rPr>
              <a:t>Solr</a:t>
            </a:r>
            <a:r>
              <a:rPr lang="en-US" sz="1400" dirty="0" smtClean="0">
                <a:solidFill>
                  <a:srgbClr val="0070C0"/>
                </a:solidFill>
                <a:latin typeface="+mn-lt"/>
                <a:cs typeface="+mn-cs"/>
              </a:rPr>
              <a:t> data centers, if it fails write local quorum. Additional sub-second overhead to be considered based on functional needs.</a:t>
            </a:r>
          </a:p>
          <a:p>
            <a:pPr lvl="1">
              <a:lnSpc>
                <a:spcPct val="90000"/>
              </a:lnSpc>
              <a:spcBef>
                <a:spcPts val="0"/>
              </a:spcBef>
              <a:spcAft>
                <a:spcPts val="1200"/>
              </a:spcAft>
              <a:buClr>
                <a:srgbClr val="4F81BD"/>
              </a:buClr>
              <a:buFont typeface="Wingdings" panose="05000000000000000000" pitchFamily="2" charset="2"/>
              <a:buChar char="q"/>
            </a:pPr>
            <a:endParaRPr lang="en-US" sz="1400" dirty="0">
              <a:latin typeface="+mn-lt"/>
              <a:cs typeface="+mn-cs"/>
            </a:endParaRPr>
          </a:p>
          <a:p>
            <a:pPr lvl="1">
              <a:lnSpc>
                <a:spcPct val="90000"/>
              </a:lnSpc>
              <a:spcBef>
                <a:spcPts val="0"/>
              </a:spcBef>
              <a:spcAft>
                <a:spcPts val="1200"/>
              </a:spcAft>
              <a:buClr>
                <a:srgbClr val="4F81BD"/>
              </a:buClr>
            </a:pPr>
            <a:endParaRPr lang="en-US" sz="2000" dirty="0">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endParaRPr lang="en-US" sz="2400" dirty="0" smtClean="0">
              <a:latin typeface="+mn-lt"/>
              <a:cs typeface="+mn-cs"/>
            </a:endParaRPr>
          </a:p>
          <a:p>
            <a:pPr>
              <a:lnSpc>
                <a:spcPct val="90000"/>
              </a:lnSpc>
              <a:spcBef>
                <a:spcPts val="0"/>
              </a:spcBef>
              <a:spcAft>
                <a:spcPts val="1200"/>
              </a:spcAft>
              <a:buClr>
                <a:srgbClr val="4F81BD"/>
              </a:buClr>
            </a:pPr>
            <a:endParaRPr lang="en-US" sz="2400" dirty="0">
              <a:latin typeface="+mn-lt"/>
              <a:cs typeface="+mn-cs"/>
            </a:endParaRPr>
          </a:p>
        </p:txBody>
      </p:sp>
      <p:sp>
        <p:nvSpPr>
          <p:cNvPr id="5"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Application Design Considerations</a:t>
            </a:r>
            <a:endParaRPr lang="en-US" dirty="0">
              <a:solidFill>
                <a:srgbClr val="0070C0"/>
              </a:solidFill>
            </a:endParaRPr>
          </a:p>
        </p:txBody>
      </p:sp>
    </p:spTree>
    <p:extLst>
      <p:ext uri="{BB962C8B-B14F-4D97-AF65-F5344CB8AC3E}">
        <p14:creationId xmlns:p14="http://schemas.microsoft.com/office/powerpoint/2010/main" val="33384146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1"/>
          <p:cNvSpPr txBox="1">
            <a:spLocks/>
          </p:cNvSpPr>
          <p:nvPr/>
        </p:nvSpPr>
        <p:spPr>
          <a:xfrm>
            <a:off x="307975" y="1157601"/>
            <a:ext cx="8241612" cy="5266332"/>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3200" b="0">
                <a:solidFill>
                  <a:schemeClr val="tx1"/>
                </a:solidFill>
                <a:latin typeface="Tw Cen MT" panose="020B0602020104020603" pitchFamily="34" charset="0"/>
                <a:ea typeface="+mn-ea"/>
                <a:cs typeface="ヒラギノ角ゴ Pro W3"/>
              </a:defRPr>
            </a:lvl1pPr>
            <a:lvl2pPr marL="742950" indent="-285750" algn="l" rtl="0" eaLnBrk="0" fontAlgn="base" hangingPunct="0">
              <a:spcBef>
                <a:spcPct val="20000"/>
              </a:spcBef>
              <a:spcAft>
                <a:spcPct val="0"/>
              </a:spcAft>
              <a:buFont typeface="Wingdings" pitchFamily="2" charset="2"/>
              <a:buChar char="§"/>
              <a:defRPr sz="2800" b="0">
                <a:solidFill>
                  <a:schemeClr val="tx1"/>
                </a:solidFill>
                <a:latin typeface="Tw Cen MT" panose="020B0602020104020603" pitchFamily="34" charset="0"/>
                <a:ea typeface="+mn-ea"/>
                <a:cs typeface="ヒラギノ角ゴ Pro W3"/>
              </a:defRPr>
            </a:lvl2pPr>
            <a:lvl3pPr marL="1143000" indent="-228600" algn="l" rtl="0" eaLnBrk="0" fontAlgn="base" hangingPunct="0">
              <a:spcBef>
                <a:spcPct val="20000"/>
              </a:spcBef>
              <a:spcAft>
                <a:spcPct val="0"/>
              </a:spcAft>
              <a:buFont typeface="Wingdings" pitchFamily="2" charset="2"/>
              <a:buChar char="§"/>
              <a:defRPr sz="2400" b="0">
                <a:solidFill>
                  <a:schemeClr val="tx1"/>
                </a:solidFill>
                <a:latin typeface="Tw Cen MT" panose="020B0602020104020603" pitchFamily="34" charset="0"/>
                <a:ea typeface="+mn-ea"/>
                <a:cs typeface="ヒラギノ角ゴ Pro W3"/>
              </a:defRPr>
            </a:lvl3pPr>
            <a:lvl4pPr marL="16002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4pPr>
            <a:lvl5pPr marL="20574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5pPr>
            <a:lvl6pPr marL="25146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6pPr>
            <a:lvl7pPr marL="29718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7pPr>
            <a:lvl8pPr marL="34290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8pPr>
            <a:lvl9pPr marL="38862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9pPr>
          </a:lstStyle>
          <a:p>
            <a:pPr>
              <a:lnSpc>
                <a:spcPct val="90000"/>
              </a:lnSpc>
              <a:spcBef>
                <a:spcPts val="0"/>
              </a:spcBef>
              <a:spcAft>
                <a:spcPts val="1200"/>
              </a:spcAft>
              <a:buClr>
                <a:srgbClr val="4F81BD"/>
              </a:buClr>
              <a:buFont typeface="Wingdings" panose="05000000000000000000" pitchFamily="2" charset="2"/>
              <a:buChar char="q"/>
            </a:pPr>
            <a:r>
              <a:rPr lang="en-US" sz="1600" b="1" dirty="0" smtClean="0">
                <a:solidFill>
                  <a:srgbClr val="0070C0"/>
                </a:solidFill>
                <a:latin typeface="+mn-lt"/>
                <a:cs typeface="+mn-cs"/>
              </a:rPr>
              <a:t>Compaction Strategies</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Date Tiered v/s Size Tiered Compactions – High resource utilization on over 50 TB sized tables running size tiered compactions on high velocity data and need to consider Date Tiered for time series data.</a:t>
            </a:r>
          </a:p>
          <a:p>
            <a:pPr>
              <a:lnSpc>
                <a:spcPct val="90000"/>
              </a:lnSpc>
              <a:spcBef>
                <a:spcPts val="0"/>
              </a:spcBef>
              <a:spcAft>
                <a:spcPts val="1200"/>
              </a:spcAft>
              <a:buClr>
                <a:srgbClr val="4F81BD"/>
              </a:buClr>
              <a:buFont typeface="Wingdings" panose="05000000000000000000" pitchFamily="2" charset="2"/>
              <a:buChar char="q"/>
            </a:pPr>
            <a:endParaRPr lang="en-US" sz="1600" b="1" dirty="0" smtClean="0">
              <a:solidFill>
                <a:srgbClr val="0070C0"/>
              </a:solidFill>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r>
              <a:rPr lang="en-US" sz="1600" b="1" dirty="0" smtClean="0">
                <a:solidFill>
                  <a:srgbClr val="0070C0"/>
                </a:solidFill>
                <a:latin typeface="+mn-lt"/>
                <a:cs typeface="+mn-cs"/>
              </a:rPr>
              <a:t>“Hot Spots” monitoring and actions </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Partition keys are chosen to ensure hot data is distributed evenly over the nodes</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Application logs with query, keys, and duration for exceeded SLAs can make problems with specific keys known.</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Instrument application to rerun the </a:t>
            </a:r>
            <a:r>
              <a:rPr lang="en-US" sz="1400" dirty="0">
                <a:solidFill>
                  <a:srgbClr val="0070C0"/>
                </a:solidFill>
                <a:latin typeface="+mn-lt"/>
                <a:cs typeface="+mn-cs"/>
              </a:rPr>
              <a:t>query with CQL trace enabled to see where time was spent.</a:t>
            </a:r>
          </a:p>
          <a:p>
            <a:pPr lvl="1">
              <a:lnSpc>
                <a:spcPct val="90000"/>
              </a:lnSpc>
              <a:spcBef>
                <a:spcPts val="0"/>
              </a:spcBef>
              <a:spcAft>
                <a:spcPts val="1200"/>
              </a:spcAft>
              <a:buClr>
                <a:srgbClr val="4F81BD"/>
              </a:buClr>
              <a:buFont typeface="Wingdings" panose="05000000000000000000" pitchFamily="2" charset="2"/>
              <a:buChar char="q"/>
            </a:pPr>
            <a:r>
              <a:rPr lang="en-US" sz="1400" dirty="0" err="1" smtClean="0">
                <a:solidFill>
                  <a:srgbClr val="0070C0"/>
                </a:solidFill>
                <a:latin typeface="+mn-lt"/>
                <a:cs typeface="+mn-cs"/>
              </a:rPr>
              <a:t>OpsCenter</a:t>
            </a:r>
            <a:r>
              <a:rPr lang="en-US" sz="1400" dirty="0" smtClean="0">
                <a:solidFill>
                  <a:srgbClr val="0070C0"/>
                </a:solidFill>
                <a:latin typeface="+mn-lt"/>
                <a:cs typeface="+mn-cs"/>
              </a:rPr>
              <a:t> </a:t>
            </a:r>
            <a:r>
              <a:rPr lang="en-US" sz="1400" dirty="0">
                <a:solidFill>
                  <a:srgbClr val="0070C0"/>
                </a:solidFill>
                <a:latin typeface="+mn-lt"/>
                <a:cs typeface="+mn-cs"/>
              </a:rPr>
              <a:t>table metrics can show which nodes contain hotspots</a:t>
            </a:r>
          </a:p>
          <a:p>
            <a:pPr lvl="1">
              <a:lnSpc>
                <a:spcPct val="90000"/>
              </a:lnSpc>
              <a:spcBef>
                <a:spcPts val="0"/>
              </a:spcBef>
              <a:spcAft>
                <a:spcPts val="1200"/>
              </a:spcAft>
              <a:buClr>
                <a:srgbClr val="4F81BD"/>
              </a:buClr>
              <a:buFont typeface="Wingdings" panose="05000000000000000000" pitchFamily="2" charset="2"/>
              <a:buChar char="q"/>
            </a:pPr>
            <a:r>
              <a:rPr lang="en-US" sz="1400" dirty="0" err="1" smtClean="0">
                <a:solidFill>
                  <a:srgbClr val="0070C0"/>
                </a:solidFill>
                <a:latin typeface="+mn-lt"/>
                <a:cs typeface="+mn-cs"/>
              </a:rPr>
              <a:t>Nodetool</a:t>
            </a:r>
            <a:r>
              <a:rPr lang="en-US" sz="1400" dirty="0" smtClean="0">
                <a:solidFill>
                  <a:srgbClr val="0070C0"/>
                </a:solidFill>
                <a:latin typeface="+mn-lt"/>
                <a:cs typeface="+mn-cs"/>
              </a:rPr>
              <a:t> </a:t>
            </a:r>
            <a:r>
              <a:rPr lang="en-US" sz="1400" dirty="0" err="1">
                <a:solidFill>
                  <a:srgbClr val="0070C0"/>
                </a:solidFill>
                <a:latin typeface="+mn-lt"/>
                <a:cs typeface="+mn-cs"/>
              </a:rPr>
              <a:t>toppartitions</a:t>
            </a:r>
            <a:r>
              <a:rPr lang="en-US" sz="1400" dirty="0">
                <a:solidFill>
                  <a:srgbClr val="0070C0"/>
                </a:solidFill>
                <a:latin typeface="+mn-lt"/>
                <a:cs typeface="+mn-cs"/>
              </a:rPr>
              <a:t> also shows the hot partition keys on a node</a:t>
            </a:r>
          </a:p>
        </p:txBody>
      </p:sp>
      <p:sp>
        <p:nvSpPr>
          <p:cNvPr id="6"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Performance Considerations</a:t>
            </a:r>
            <a:endParaRPr lang="en-US" dirty="0">
              <a:solidFill>
                <a:srgbClr val="0070C0"/>
              </a:solidFill>
            </a:endParaRPr>
          </a:p>
        </p:txBody>
      </p:sp>
      <p:pic>
        <p:nvPicPr>
          <p:cNvPr id="7" name="Picture 6"/>
          <p:cNvPicPr>
            <a:picLocks noChangeAspect="1"/>
          </p:cNvPicPr>
          <p:nvPr/>
        </p:nvPicPr>
        <p:blipFill>
          <a:blip r:embed="rId2"/>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27085400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00626" y="1647759"/>
            <a:ext cx="3943836" cy="2239487"/>
          </a:xfrm>
        </p:spPr>
        <p:txBody>
          <a:bodyPr/>
          <a:lstStyle/>
          <a:p>
            <a:r>
              <a:rPr lang="en-US" sz="2400" b="1" dirty="0"/>
              <a:t>Designing &amp; Optimizing micro batching </a:t>
            </a:r>
            <a:r>
              <a:rPr lang="en-US" sz="2400" b="1" dirty="0" smtClean="0"/>
              <a:t>systems with Cassandra, Spark and </a:t>
            </a:r>
          </a:p>
          <a:p>
            <a:r>
              <a:rPr lang="en-US" sz="2400" b="1" dirty="0" smtClean="0"/>
              <a:t>Kafka</a:t>
            </a:r>
            <a:endParaRPr lang="en-US" sz="2400" b="1" dirty="0"/>
          </a:p>
          <a:p>
            <a:endParaRPr lang="en-US" sz="2600" dirty="0">
              <a:solidFill>
                <a:srgbClr val="2F539C"/>
              </a:solidFill>
            </a:endParaRPr>
          </a:p>
          <a:p>
            <a:endParaRPr lang="en-US" sz="2600" dirty="0">
              <a:solidFill>
                <a:srgbClr val="2F539C"/>
              </a:solidFill>
            </a:endParaRPr>
          </a:p>
        </p:txBody>
      </p:sp>
    </p:spTree>
    <p:extLst>
      <p:ext uri="{BB962C8B-B14F-4D97-AF65-F5344CB8AC3E}">
        <p14:creationId xmlns:p14="http://schemas.microsoft.com/office/powerpoint/2010/main" val="41341722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1"/>
          <p:cNvSpPr txBox="1">
            <a:spLocks/>
          </p:cNvSpPr>
          <p:nvPr/>
        </p:nvSpPr>
        <p:spPr>
          <a:xfrm>
            <a:off x="484652" y="955675"/>
            <a:ext cx="8241612" cy="5266332"/>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3200" b="0">
                <a:solidFill>
                  <a:schemeClr val="tx1"/>
                </a:solidFill>
                <a:latin typeface="Tw Cen MT" panose="020B0602020104020603" pitchFamily="34" charset="0"/>
                <a:ea typeface="+mn-ea"/>
                <a:cs typeface="ヒラギノ角ゴ Pro W3"/>
              </a:defRPr>
            </a:lvl1pPr>
            <a:lvl2pPr marL="742950" indent="-285750" algn="l" rtl="0" eaLnBrk="0" fontAlgn="base" hangingPunct="0">
              <a:spcBef>
                <a:spcPct val="20000"/>
              </a:spcBef>
              <a:spcAft>
                <a:spcPct val="0"/>
              </a:spcAft>
              <a:buFont typeface="Wingdings" pitchFamily="2" charset="2"/>
              <a:buChar char="§"/>
              <a:defRPr sz="2800" b="0">
                <a:solidFill>
                  <a:schemeClr val="tx1"/>
                </a:solidFill>
                <a:latin typeface="Tw Cen MT" panose="020B0602020104020603" pitchFamily="34" charset="0"/>
                <a:ea typeface="+mn-ea"/>
                <a:cs typeface="ヒラギノ角ゴ Pro W3"/>
              </a:defRPr>
            </a:lvl2pPr>
            <a:lvl3pPr marL="1143000" indent="-228600" algn="l" rtl="0" eaLnBrk="0" fontAlgn="base" hangingPunct="0">
              <a:spcBef>
                <a:spcPct val="20000"/>
              </a:spcBef>
              <a:spcAft>
                <a:spcPct val="0"/>
              </a:spcAft>
              <a:buFont typeface="Wingdings" pitchFamily="2" charset="2"/>
              <a:buChar char="§"/>
              <a:defRPr sz="2400" b="0">
                <a:solidFill>
                  <a:schemeClr val="tx1"/>
                </a:solidFill>
                <a:latin typeface="Tw Cen MT" panose="020B0602020104020603" pitchFamily="34" charset="0"/>
                <a:ea typeface="+mn-ea"/>
                <a:cs typeface="ヒラギノ角ゴ Pro W3"/>
              </a:defRPr>
            </a:lvl3pPr>
            <a:lvl4pPr marL="16002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4pPr>
            <a:lvl5pPr marL="20574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5pPr>
            <a:lvl6pPr marL="25146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6pPr>
            <a:lvl7pPr marL="29718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7pPr>
            <a:lvl8pPr marL="34290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8pPr>
            <a:lvl9pPr marL="38862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9pPr>
          </a:lstStyle>
          <a:p>
            <a:pPr>
              <a:lnSpc>
                <a:spcPct val="90000"/>
              </a:lnSpc>
              <a:spcBef>
                <a:spcPts val="0"/>
              </a:spcBef>
              <a:spcAft>
                <a:spcPts val="1200"/>
              </a:spcAft>
              <a:buClr>
                <a:srgbClr val="4F81BD"/>
              </a:buClr>
              <a:buFont typeface="Wingdings" panose="05000000000000000000" pitchFamily="2" charset="2"/>
              <a:buChar char="q"/>
            </a:pPr>
            <a:r>
              <a:rPr lang="en-US" sz="1600" b="1" dirty="0" smtClean="0">
                <a:solidFill>
                  <a:srgbClr val="0070C0"/>
                </a:solidFill>
                <a:latin typeface="+mn-lt"/>
                <a:cs typeface="+mn-cs"/>
              </a:rPr>
              <a:t>Spark batch window optimization and max messages per partitions</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Optimize batch </a:t>
            </a:r>
            <a:r>
              <a:rPr lang="en-US" sz="1400" dirty="0" smtClean="0">
                <a:solidFill>
                  <a:srgbClr val="0070C0"/>
                </a:solidFill>
                <a:latin typeface="+mn-lt"/>
                <a:cs typeface="+mn-cs"/>
              </a:rPr>
              <a:t>duration to not have wasted batch processing time.</a:t>
            </a:r>
            <a:endParaRPr lang="en-US" sz="1400" dirty="0">
              <a:solidFill>
                <a:srgbClr val="0070C0"/>
              </a:solidFill>
              <a:latin typeface="+mn-lt"/>
              <a:cs typeface="+mn-cs"/>
            </a:endParaRP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Define max messages per </a:t>
            </a:r>
            <a:r>
              <a:rPr lang="en-US" sz="1400" dirty="0" smtClean="0">
                <a:solidFill>
                  <a:srgbClr val="0070C0"/>
                </a:solidFill>
                <a:latin typeface="+mn-lt"/>
                <a:cs typeface="+mn-cs"/>
              </a:rPr>
              <a:t>partition </a:t>
            </a:r>
            <a:r>
              <a:rPr lang="en-US" sz="1400" dirty="0">
                <a:solidFill>
                  <a:srgbClr val="0070C0"/>
                </a:solidFill>
                <a:latin typeface="+mn-lt"/>
                <a:cs typeface="+mn-cs"/>
              </a:rPr>
              <a:t>when executor spans multiple partitions. Prevents OOM exceptions as well as keeps batch processing rate </a:t>
            </a:r>
            <a:r>
              <a:rPr lang="en-US" sz="1400" dirty="0" smtClean="0">
                <a:solidFill>
                  <a:srgbClr val="0070C0"/>
                </a:solidFill>
                <a:latin typeface="+mn-lt"/>
                <a:cs typeface="+mn-cs"/>
              </a:rPr>
              <a:t>balanced.</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Dynamically change max rate based on wasted batch processing time.</a:t>
            </a:r>
            <a:endParaRPr lang="en-US" sz="1400" dirty="0">
              <a:solidFill>
                <a:srgbClr val="0070C0"/>
              </a:solidFill>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r>
              <a:rPr lang="en-US" sz="1400" b="1" dirty="0" err="1" smtClean="0">
                <a:solidFill>
                  <a:srgbClr val="0070C0"/>
                </a:solidFill>
                <a:latin typeface="+mn-lt"/>
                <a:cs typeface="+mn-cs"/>
              </a:rPr>
              <a:t>DataStax</a:t>
            </a:r>
            <a:r>
              <a:rPr lang="en-US" sz="1400" b="1" dirty="0" smtClean="0">
                <a:solidFill>
                  <a:srgbClr val="0070C0"/>
                </a:solidFill>
                <a:latin typeface="+mn-lt"/>
                <a:cs typeface="+mn-cs"/>
              </a:rPr>
              <a:t> Driver Settings</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Separate Transaction data and Searched data into right sized data centers</a:t>
            </a:r>
          </a:p>
          <a:p>
            <a:pPr lvl="1">
              <a:lnSpc>
                <a:spcPct val="90000"/>
              </a:lnSpc>
              <a:spcBef>
                <a:spcPts val="0"/>
              </a:spcBef>
              <a:spcAft>
                <a:spcPts val="1200"/>
              </a:spcAft>
              <a:buClr>
                <a:srgbClr val="4F81BD"/>
              </a:buClr>
              <a:buFont typeface="Wingdings" panose="05000000000000000000" pitchFamily="2" charset="2"/>
              <a:buChar char="q"/>
            </a:pPr>
            <a:r>
              <a:rPr lang="en-US" sz="1400" dirty="0">
                <a:solidFill>
                  <a:srgbClr val="0070C0"/>
                </a:solidFill>
                <a:latin typeface="+mn-lt"/>
                <a:cs typeface="+mn-cs"/>
              </a:rPr>
              <a:t>Search data to be read and written to the same DC.</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Use local </a:t>
            </a:r>
            <a:r>
              <a:rPr lang="en-US" sz="1400" dirty="0">
                <a:solidFill>
                  <a:srgbClr val="0070C0"/>
                </a:solidFill>
                <a:latin typeface="+mn-lt"/>
                <a:cs typeface="+mn-cs"/>
              </a:rPr>
              <a:t>data center aware strategy in conjunction with token aware</a:t>
            </a:r>
            <a:r>
              <a:rPr lang="en-US" sz="1400" dirty="0" smtClean="0">
                <a:solidFill>
                  <a:srgbClr val="0070C0"/>
                </a:solidFill>
                <a:latin typeface="+mn-lt"/>
                <a:cs typeface="+mn-cs"/>
              </a:rPr>
              <a:t>.</a:t>
            </a:r>
            <a:endParaRPr lang="en-US" sz="1400" dirty="0">
              <a:solidFill>
                <a:srgbClr val="0070C0"/>
              </a:solidFill>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r>
              <a:rPr lang="en-US" sz="1400" b="1" dirty="0" smtClean="0">
                <a:solidFill>
                  <a:srgbClr val="0070C0"/>
                </a:solidFill>
                <a:latin typeface="+mn-lt"/>
                <a:cs typeface="+mn-cs"/>
              </a:rPr>
              <a:t>In-memory tables and Local caching</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Limit the number of in-memory tables to constantly changing but smaller tables that are accessed very frequently.</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Consider local application caching for frequently accessed data. </a:t>
            </a:r>
            <a:endParaRPr lang="en-US" sz="1400" dirty="0">
              <a:solidFill>
                <a:srgbClr val="0070C0"/>
              </a:solidFill>
              <a:latin typeface="+mn-lt"/>
              <a:cs typeface="+mn-cs"/>
            </a:endParaRPr>
          </a:p>
          <a:p>
            <a:pPr lvl="1">
              <a:lnSpc>
                <a:spcPct val="90000"/>
              </a:lnSpc>
              <a:spcBef>
                <a:spcPts val="0"/>
              </a:spcBef>
              <a:spcAft>
                <a:spcPts val="1200"/>
              </a:spcAft>
              <a:buClr>
                <a:srgbClr val="4F81BD"/>
              </a:buClr>
            </a:pPr>
            <a:endParaRPr lang="en-US" sz="2000" dirty="0">
              <a:solidFill>
                <a:srgbClr val="0070C0"/>
              </a:solidFill>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endParaRPr lang="en-US" sz="2400" dirty="0" smtClean="0">
              <a:solidFill>
                <a:srgbClr val="0070C0"/>
              </a:solidFill>
              <a:latin typeface="+mn-lt"/>
              <a:cs typeface="+mn-cs"/>
            </a:endParaRPr>
          </a:p>
          <a:p>
            <a:pPr>
              <a:lnSpc>
                <a:spcPct val="90000"/>
              </a:lnSpc>
              <a:spcBef>
                <a:spcPts val="0"/>
              </a:spcBef>
              <a:spcAft>
                <a:spcPts val="1200"/>
              </a:spcAft>
              <a:buClr>
                <a:srgbClr val="4F81BD"/>
              </a:buClr>
            </a:pPr>
            <a:endParaRPr lang="en-US" sz="2400" dirty="0">
              <a:solidFill>
                <a:srgbClr val="0070C0"/>
              </a:solidFill>
              <a:latin typeface="+mn-lt"/>
              <a:cs typeface="+mn-cs"/>
            </a:endParaRPr>
          </a:p>
        </p:txBody>
      </p:sp>
      <p:sp>
        <p:nvSpPr>
          <p:cNvPr id="6"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Performance Considerations</a:t>
            </a:r>
            <a:endParaRPr lang="en-US" dirty="0">
              <a:solidFill>
                <a:srgbClr val="0070C0"/>
              </a:solidFill>
            </a:endParaRPr>
          </a:p>
        </p:txBody>
      </p:sp>
      <p:pic>
        <p:nvPicPr>
          <p:cNvPr id="7" name="Picture 6"/>
          <p:cNvPicPr>
            <a:picLocks noChangeAspect="1"/>
          </p:cNvPicPr>
          <p:nvPr/>
        </p:nvPicPr>
        <p:blipFill>
          <a:blip r:embed="rId2"/>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95483093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Content Placeholder 1"/>
          <p:cNvSpPr txBox="1">
            <a:spLocks/>
          </p:cNvSpPr>
          <p:nvPr/>
        </p:nvSpPr>
        <p:spPr>
          <a:xfrm>
            <a:off x="307975" y="615492"/>
            <a:ext cx="8241612" cy="5266332"/>
          </a:xfrm>
          <a:prstGeom prst="rect">
            <a:avLst/>
          </a:prstGeom>
        </p:spPr>
        <p:txBody>
          <a:bodyPr/>
          <a:lstStyle>
            <a:lvl1pPr marL="342900" indent="-342900" algn="l" rtl="0" eaLnBrk="0" fontAlgn="base" hangingPunct="0">
              <a:spcBef>
                <a:spcPct val="20000"/>
              </a:spcBef>
              <a:spcAft>
                <a:spcPct val="0"/>
              </a:spcAft>
              <a:buFont typeface="Wingdings" pitchFamily="2" charset="2"/>
              <a:buChar char="§"/>
              <a:defRPr sz="3200" b="0">
                <a:solidFill>
                  <a:schemeClr val="tx1"/>
                </a:solidFill>
                <a:latin typeface="Tw Cen MT" panose="020B0602020104020603" pitchFamily="34" charset="0"/>
                <a:ea typeface="+mn-ea"/>
                <a:cs typeface="ヒラギノ角ゴ Pro W3"/>
              </a:defRPr>
            </a:lvl1pPr>
            <a:lvl2pPr marL="742950" indent="-285750" algn="l" rtl="0" eaLnBrk="0" fontAlgn="base" hangingPunct="0">
              <a:spcBef>
                <a:spcPct val="20000"/>
              </a:spcBef>
              <a:spcAft>
                <a:spcPct val="0"/>
              </a:spcAft>
              <a:buFont typeface="Wingdings" pitchFamily="2" charset="2"/>
              <a:buChar char="§"/>
              <a:defRPr sz="2800" b="0">
                <a:solidFill>
                  <a:schemeClr val="tx1"/>
                </a:solidFill>
                <a:latin typeface="Tw Cen MT" panose="020B0602020104020603" pitchFamily="34" charset="0"/>
                <a:ea typeface="+mn-ea"/>
                <a:cs typeface="ヒラギノ角ゴ Pro W3"/>
              </a:defRPr>
            </a:lvl2pPr>
            <a:lvl3pPr marL="1143000" indent="-228600" algn="l" rtl="0" eaLnBrk="0" fontAlgn="base" hangingPunct="0">
              <a:spcBef>
                <a:spcPct val="20000"/>
              </a:spcBef>
              <a:spcAft>
                <a:spcPct val="0"/>
              </a:spcAft>
              <a:buFont typeface="Wingdings" pitchFamily="2" charset="2"/>
              <a:buChar char="§"/>
              <a:defRPr sz="2400" b="0">
                <a:solidFill>
                  <a:schemeClr val="tx1"/>
                </a:solidFill>
                <a:latin typeface="Tw Cen MT" panose="020B0602020104020603" pitchFamily="34" charset="0"/>
                <a:ea typeface="+mn-ea"/>
                <a:cs typeface="ヒラギノ角ゴ Pro W3"/>
              </a:defRPr>
            </a:lvl3pPr>
            <a:lvl4pPr marL="16002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4pPr>
            <a:lvl5pPr marL="2057400" indent="-228600" algn="l" rtl="0" eaLnBrk="0" fontAlgn="base" hangingPunct="0">
              <a:spcBef>
                <a:spcPct val="20000"/>
              </a:spcBef>
              <a:spcAft>
                <a:spcPct val="0"/>
              </a:spcAft>
              <a:buFont typeface="Wingdings" pitchFamily="2" charset="2"/>
              <a:buChar char="§"/>
              <a:defRPr sz="2000" b="0">
                <a:solidFill>
                  <a:schemeClr val="tx1"/>
                </a:solidFill>
                <a:latin typeface="Tw Cen MT" panose="020B0602020104020603" pitchFamily="34" charset="0"/>
                <a:ea typeface="+mn-ea"/>
                <a:cs typeface="ヒラギノ角ゴ Pro W3"/>
              </a:defRPr>
            </a:lvl5pPr>
            <a:lvl6pPr marL="25146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6pPr>
            <a:lvl7pPr marL="29718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7pPr>
            <a:lvl8pPr marL="34290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8pPr>
            <a:lvl9pPr marL="3886200" indent="-228600" algn="l" rtl="0" eaLnBrk="1" fontAlgn="base" hangingPunct="1">
              <a:spcBef>
                <a:spcPct val="20000"/>
              </a:spcBef>
              <a:spcAft>
                <a:spcPct val="0"/>
              </a:spcAft>
              <a:buFont typeface="Wingdings" pitchFamily="2" charset="2"/>
              <a:buChar char="§"/>
              <a:defRPr sz="2000" b="1">
                <a:solidFill>
                  <a:schemeClr val="tx1"/>
                </a:solidFill>
                <a:latin typeface="+mn-lt"/>
                <a:ea typeface="+mn-ea"/>
              </a:defRPr>
            </a:lvl9pPr>
          </a:lstStyle>
          <a:p>
            <a:pPr>
              <a:lnSpc>
                <a:spcPct val="90000"/>
              </a:lnSpc>
              <a:spcBef>
                <a:spcPts val="0"/>
              </a:spcBef>
              <a:spcAft>
                <a:spcPts val="1200"/>
              </a:spcAft>
              <a:buClr>
                <a:srgbClr val="4F81BD"/>
              </a:buClr>
              <a:buFont typeface="Wingdings" panose="05000000000000000000" pitchFamily="2" charset="2"/>
              <a:buChar char="q"/>
            </a:pPr>
            <a:r>
              <a:rPr lang="en-US" sz="2000" dirty="0" smtClean="0">
                <a:solidFill>
                  <a:srgbClr val="0070C0"/>
                </a:solidFill>
                <a:latin typeface="+mn-lt"/>
                <a:cs typeface="+mn-cs"/>
              </a:rPr>
              <a:t>Latency &amp; Throughput Monitoring</a:t>
            </a:r>
          </a:p>
          <a:p>
            <a:pPr lvl="1">
              <a:lnSpc>
                <a:spcPct val="90000"/>
              </a:lnSpc>
              <a:spcBef>
                <a:spcPts val="0"/>
              </a:spcBef>
              <a:spcAft>
                <a:spcPts val="1200"/>
              </a:spcAft>
              <a:buClr>
                <a:srgbClr val="4F81BD"/>
              </a:buClr>
              <a:buFont typeface="Wingdings" panose="05000000000000000000" pitchFamily="2" charset="2"/>
              <a:buChar char="q"/>
            </a:pPr>
            <a:r>
              <a:rPr lang="en-US" sz="1600" dirty="0" smtClean="0">
                <a:solidFill>
                  <a:srgbClr val="0070C0"/>
                </a:solidFill>
                <a:latin typeface="+mn-lt"/>
              </a:rPr>
              <a:t>Application should drive the data instead of  technology stacks</a:t>
            </a:r>
          </a:p>
          <a:p>
            <a:pPr lvl="1">
              <a:lnSpc>
                <a:spcPct val="90000"/>
              </a:lnSpc>
              <a:spcBef>
                <a:spcPts val="0"/>
              </a:spcBef>
              <a:spcAft>
                <a:spcPts val="1200"/>
              </a:spcAft>
              <a:buClr>
                <a:srgbClr val="4F81BD"/>
              </a:buClr>
              <a:buFont typeface="Wingdings" panose="05000000000000000000" pitchFamily="2" charset="2"/>
              <a:buChar char="q"/>
            </a:pPr>
            <a:r>
              <a:rPr lang="en-US" sz="1600" dirty="0" smtClean="0">
                <a:solidFill>
                  <a:srgbClr val="0070C0"/>
                </a:solidFill>
                <a:latin typeface="+mn-lt"/>
              </a:rPr>
              <a:t>Use </a:t>
            </a:r>
            <a:r>
              <a:rPr lang="en-US" sz="1600" dirty="0" err="1" smtClean="0">
                <a:solidFill>
                  <a:srgbClr val="0070C0"/>
                </a:solidFill>
                <a:latin typeface="+mn-lt"/>
              </a:rPr>
              <a:t>Splunk</a:t>
            </a:r>
            <a:r>
              <a:rPr lang="en-US" sz="1600" dirty="0" smtClean="0">
                <a:solidFill>
                  <a:srgbClr val="0070C0"/>
                </a:solidFill>
                <a:latin typeface="+mn-lt"/>
              </a:rPr>
              <a:t> or ELK to aggregate, correlate data across nodes</a:t>
            </a:r>
          </a:p>
          <a:p>
            <a:pPr>
              <a:lnSpc>
                <a:spcPct val="90000"/>
              </a:lnSpc>
              <a:spcBef>
                <a:spcPts val="0"/>
              </a:spcBef>
              <a:spcAft>
                <a:spcPts val="1200"/>
              </a:spcAft>
              <a:buClr>
                <a:srgbClr val="4F81BD"/>
              </a:buClr>
              <a:buFont typeface="Wingdings" panose="05000000000000000000" pitchFamily="2" charset="2"/>
              <a:buChar char="q"/>
            </a:pPr>
            <a:r>
              <a:rPr lang="en-US" sz="2000" dirty="0" smtClean="0">
                <a:solidFill>
                  <a:srgbClr val="0070C0"/>
                </a:solidFill>
                <a:latin typeface="+mn-lt"/>
                <a:cs typeface="+mn-cs"/>
              </a:rPr>
              <a:t>Co-relating Errors </a:t>
            </a:r>
          </a:p>
          <a:p>
            <a:pPr lvl="1">
              <a:lnSpc>
                <a:spcPct val="90000"/>
              </a:lnSpc>
              <a:spcBef>
                <a:spcPts val="0"/>
              </a:spcBef>
              <a:spcAft>
                <a:spcPts val="1200"/>
              </a:spcAft>
              <a:buClr>
                <a:srgbClr val="4F81BD"/>
              </a:buClr>
              <a:buFont typeface="Wingdings" panose="05000000000000000000" pitchFamily="2" charset="2"/>
              <a:buChar char="q"/>
            </a:pPr>
            <a:r>
              <a:rPr lang="en-US" sz="1600" dirty="0">
                <a:solidFill>
                  <a:srgbClr val="0070C0"/>
                </a:solidFill>
                <a:latin typeface="+mn-lt"/>
              </a:rPr>
              <a:t>Use tools like </a:t>
            </a:r>
            <a:r>
              <a:rPr lang="en-US" sz="1600" dirty="0" err="1">
                <a:solidFill>
                  <a:srgbClr val="0070C0"/>
                </a:solidFill>
                <a:latin typeface="+mn-lt"/>
              </a:rPr>
              <a:t>Splunk</a:t>
            </a:r>
            <a:r>
              <a:rPr lang="en-US" sz="1600" dirty="0">
                <a:solidFill>
                  <a:srgbClr val="0070C0"/>
                </a:solidFill>
                <a:latin typeface="+mn-lt"/>
              </a:rPr>
              <a:t> or ELK</a:t>
            </a:r>
          </a:p>
          <a:p>
            <a:pPr>
              <a:lnSpc>
                <a:spcPct val="90000"/>
              </a:lnSpc>
              <a:spcBef>
                <a:spcPts val="0"/>
              </a:spcBef>
              <a:spcAft>
                <a:spcPts val="1200"/>
              </a:spcAft>
              <a:buClr>
                <a:srgbClr val="4F81BD"/>
              </a:buClr>
              <a:buFont typeface="Wingdings" panose="05000000000000000000" pitchFamily="2" charset="2"/>
              <a:buChar char="q"/>
            </a:pPr>
            <a:r>
              <a:rPr lang="en-US" sz="1800" dirty="0" smtClean="0">
                <a:solidFill>
                  <a:srgbClr val="0070C0"/>
                </a:solidFill>
                <a:latin typeface="+mn-lt"/>
                <a:cs typeface="+mn-cs"/>
              </a:rPr>
              <a:t>Build Custom tools </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For Cassandra ( </a:t>
            </a:r>
            <a:r>
              <a:rPr lang="en-US" sz="1400" dirty="0" err="1" smtClean="0">
                <a:solidFill>
                  <a:srgbClr val="0070C0"/>
                </a:solidFill>
                <a:latin typeface="+mn-lt"/>
                <a:cs typeface="+mn-cs"/>
              </a:rPr>
              <a:t>Nodetool</a:t>
            </a:r>
            <a:r>
              <a:rPr lang="en-US" sz="1400" dirty="0" smtClean="0">
                <a:solidFill>
                  <a:srgbClr val="0070C0"/>
                </a:solidFill>
                <a:latin typeface="+mn-lt"/>
                <a:cs typeface="+mn-cs"/>
              </a:rPr>
              <a:t>, data from </a:t>
            </a:r>
            <a:r>
              <a:rPr lang="en-US" sz="1400" dirty="0" err="1" smtClean="0">
                <a:solidFill>
                  <a:srgbClr val="0070C0"/>
                </a:solidFill>
                <a:latin typeface="+mn-lt"/>
                <a:cs typeface="+mn-cs"/>
              </a:rPr>
              <a:t>Opscenter</a:t>
            </a:r>
            <a:r>
              <a:rPr lang="en-US" sz="1400" dirty="0" smtClean="0">
                <a:solidFill>
                  <a:srgbClr val="0070C0"/>
                </a:solidFill>
                <a:latin typeface="+mn-lt"/>
                <a:cs typeface="+mn-cs"/>
              </a:rPr>
              <a:t>)</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JMX from </a:t>
            </a:r>
            <a:r>
              <a:rPr lang="en-US" sz="1400" dirty="0" err="1" smtClean="0">
                <a:solidFill>
                  <a:srgbClr val="0070C0"/>
                </a:solidFill>
                <a:latin typeface="+mn-lt"/>
                <a:cs typeface="+mn-cs"/>
              </a:rPr>
              <a:t>kafka</a:t>
            </a:r>
            <a:r>
              <a:rPr lang="en-US" sz="1400" dirty="0" smtClean="0">
                <a:solidFill>
                  <a:srgbClr val="0070C0"/>
                </a:solidFill>
                <a:latin typeface="+mn-lt"/>
                <a:cs typeface="+mn-cs"/>
              </a:rPr>
              <a:t> </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Aggregated data in metrics table</a:t>
            </a:r>
          </a:p>
          <a:p>
            <a:pPr>
              <a:lnSpc>
                <a:spcPct val="90000"/>
              </a:lnSpc>
              <a:spcBef>
                <a:spcPts val="0"/>
              </a:spcBef>
              <a:spcAft>
                <a:spcPts val="1200"/>
              </a:spcAft>
              <a:buClr>
                <a:srgbClr val="4F81BD"/>
              </a:buClr>
              <a:buFont typeface="Wingdings" panose="05000000000000000000" pitchFamily="2" charset="2"/>
              <a:buChar char="q"/>
            </a:pPr>
            <a:r>
              <a:rPr lang="en-US" sz="1800" dirty="0" smtClean="0">
                <a:solidFill>
                  <a:srgbClr val="0070C0"/>
                </a:solidFill>
                <a:latin typeface="+mn-lt"/>
                <a:cs typeface="+mn-cs"/>
              </a:rPr>
              <a:t>Use Java profiler like </a:t>
            </a:r>
            <a:r>
              <a:rPr lang="en-US" sz="1800" dirty="0" err="1" smtClean="0">
                <a:solidFill>
                  <a:srgbClr val="0070C0"/>
                </a:solidFill>
                <a:latin typeface="+mn-lt"/>
                <a:cs typeface="+mn-cs"/>
              </a:rPr>
              <a:t>Yourkit</a:t>
            </a:r>
            <a:endParaRPr lang="en-US" sz="1800" dirty="0" smtClean="0">
              <a:solidFill>
                <a:srgbClr val="0070C0"/>
              </a:solidFill>
              <a:latin typeface="+mn-lt"/>
              <a:cs typeface="+mn-cs"/>
            </a:endParaRP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For Cassandra latency Debugging</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Java memory , CPU and contentions</a:t>
            </a:r>
          </a:p>
          <a:p>
            <a:pPr lvl="1">
              <a:lnSpc>
                <a:spcPct val="90000"/>
              </a:lnSpc>
              <a:spcBef>
                <a:spcPts val="0"/>
              </a:spcBef>
              <a:spcAft>
                <a:spcPts val="1200"/>
              </a:spcAft>
              <a:buClr>
                <a:srgbClr val="4F81BD"/>
              </a:buClr>
              <a:buFont typeface="Wingdings" panose="05000000000000000000" pitchFamily="2" charset="2"/>
              <a:buChar char="q"/>
            </a:pPr>
            <a:r>
              <a:rPr lang="en-US" sz="1400" dirty="0" smtClean="0">
                <a:solidFill>
                  <a:srgbClr val="0070C0"/>
                </a:solidFill>
                <a:latin typeface="+mn-lt"/>
                <a:cs typeface="+mn-cs"/>
              </a:rPr>
              <a:t>Identify bottlenecks causing by specific methods/calls</a:t>
            </a:r>
          </a:p>
          <a:p>
            <a:pPr lvl="1">
              <a:lnSpc>
                <a:spcPct val="90000"/>
              </a:lnSpc>
              <a:spcBef>
                <a:spcPts val="0"/>
              </a:spcBef>
              <a:spcAft>
                <a:spcPts val="1200"/>
              </a:spcAft>
              <a:buClr>
                <a:srgbClr val="4F81BD"/>
              </a:buClr>
              <a:buFont typeface="Wingdings" panose="05000000000000000000" pitchFamily="2" charset="2"/>
              <a:buChar char="q"/>
            </a:pPr>
            <a:endParaRPr lang="en-US" sz="1400" dirty="0">
              <a:solidFill>
                <a:srgbClr val="0070C0"/>
              </a:solidFill>
              <a:latin typeface="+mn-lt"/>
              <a:cs typeface="+mn-cs"/>
            </a:endParaRPr>
          </a:p>
          <a:p>
            <a:pPr lvl="1">
              <a:lnSpc>
                <a:spcPct val="90000"/>
              </a:lnSpc>
              <a:spcBef>
                <a:spcPts val="0"/>
              </a:spcBef>
              <a:spcAft>
                <a:spcPts val="1200"/>
              </a:spcAft>
              <a:buClr>
                <a:srgbClr val="4F81BD"/>
              </a:buClr>
            </a:pPr>
            <a:endParaRPr lang="en-US" sz="2000" dirty="0">
              <a:latin typeface="+mn-lt"/>
              <a:cs typeface="+mn-cs"/>
            </a:endParaRPr>
          </a:p>
          <a:p>
            <a:pPr>
              <a:lnSpc>
                <a:spcPct val="90000"/>
              </a:lnSpc>
              <a:spcBef>
                <a:spcPts val="0"/>
              </a:spcBef>
              <a:spcAft>
                <a:spcPts val="1200"/>
              </a:spcAft>
              <a:buClr>
                <a:srgbClr val="4F81BD"/>
              </a:buClr>
              <a:buFont typeface="Wingdings" panose="05000000000000000000" pitchFamily="2" charset="2"/>
              <a:buChar char="q"/>
            </a:pPr>
            <a:endParaRPr lang="en-US" sz="2400" dirty="0" smtClean="0">
              <a:latin typeface="+mn-lt"/>
              <a:cs typeface="+mn-cs"/>
            </a:endParaRPr>
          </a:p>
          <a:p>
            <a:pPr>
              <a:lnSpc>
                <a:spcPct val="90000"/>
              </a:lnSpc>
              <a:spcBef>
                <a:spcPts val="0"/>
              </a:spcBef>
              <a:spcAft>
                <a:spcPts val="1200"/>
              </a:spcAft>
              <a:buClr>
                <a:srgbClr val="4F81BD"/>
              </a:buClr>
            </a:pPr>
            <a:endParaRPr lang="en-US" sz="2400" dirty="0">
              <a:latin typeface="+mn-lt"/>
              <a:cs typeface="+mn-cs"/>
            </a:endParaRPr>
          </a:p>
        </p:txBody>
      </p:sp>
      <p:sp>
        <p:nvSpPr>
          <p:cNvPr id="4" name="Title 3"/>
          <p:cNvSpPr txBox="1">
            <a:spLocks/>
          </p:cNvSpPr>
          <p:nvPr/>
        </p:nvSpPr>
        <p:spPr>
          <a:xfrm>
            <a:off x="461035" y="170122"/>
            <a:ext cx="8205261" cy="785553"/>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Application Operations</a:t>
            </a:r>
            <a:endParaRPr lang="en-US" dirty="0">
              <a:solidFill>
                <a:srgbClr val="0070C0"/>
              </a:solidFill>
            </a:endParaRPr>
          </a:p>
        </p:txBody>
      </p:sp>
      <p:pic>
        <p:nvPicPr>
          <p:cNvPr id="6" name="Picture 5"/>
          <p:cNvPicPr>
            <a:picLocks noChangeAspect="1"/>
          </p:cNvPicPr>
          <p:nvPr/>
        </p:nvPicPr>
        <p:blipFill>
          <a:blip r:embed="rId2"/>
          <a:stretch>
            <a:fillRect/>
          </a:stretch>
        </p:blipFill>
        <p:spPr>
          <a:xfrm>
            <a:off x="7195539" y="5176856"/>
            <a:ext cx="1667108" cy="1209844"/>
          </a:xfrm>
          <a:prstGeom prst="rect">
            <a:avLst/>
          </a:prstGeom>
        </p:spPr>
      </p:pic>
    </p:spTree>
    <p:extLst>
      <p:ext uri="{BB962C8B-B14F-4D97-AF65-F5344CB8AC3E}">
        <p14:creationId xmlns:p14="http://schemas.microsoft.com/office/powerpoint/2010/main" val="243301257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 y="2926097"/>
            <a:ext cx="8975188" cy="830997"/>
          </a:xfrm>
          <a:prstGeom prst="rect">
            <a:avLst/>
          </a:prstGeom>
          <a:noFill/>
        </p:spPr>
        <p:txBody>
          <a:bodyPr wrap="square" rtlCol="0">
            <a:spAutoFit/>
          </a:bodyPr>
          <a:lstStyle/>
          <a:p>
            <a:pPr algn="ctr"/>
            <a:r>
              <a:rPr lang="en-US" sz="4800" dirty="0" smtClean="0">
                <a:solidFill>
                  <a:schemeClr val="accent2">
                    <a:lumMod val="75000"/>
                  </a:schemeClr>
                </a:solidFill>
              </a:rPr>
              <a:t>Access Patterns</a:t>
            </a:r>
            <a:endParaRPr lang="en-US" sz="4800" dirty="0">
              <a:solidFill>
                <a:schemeClr val="accent2">
                  <a:lumMod val="75000"/>
                </a:schemeClr>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5433258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rPr>
              <a:t>High </a:t>
            </a:r>
            <a:r>
              <a:rPr lang="en-US" dirty="0" smtClean="0">
                <a:solidFill>
                  <a:srgbClr val="0070C0"/>
                </a:solidFill>
              </a:rPr>
              <a:t>Speed, Never Stop</a:t>
            </a:r>
            <a:endParaRPr lang="en-US" dirty="0">
              <a:solidFill>
                <a:srgbClr val="0070C0"/>
              </a:solidFill>
            </a:endParaRPr>
          </a:p>
        </p:txBody>
      </p:sp>
      <p:sp>
        <p:nvSpPr>
          <p:cNvPr id="3" name="Content Placeholder 2"/>
          <p:cNvSpPr>
            <a:spLocks noGrp="1"/>
          </p:cNvSpPr>
          <p:nvPr>
            <p:ph sz="quarter" idx="12"/>
          </p:nvPr>
        </p:nvSpPr>
        <p:spPr/>
        <p:txBody>
          <a:bodyPr>
            <a:normAutofit/>
          </a:bodyPr>
          <a:lstStyle/>
          <a:p>
            <a:pPr marL="514350" indent="-514350">
              <a:buFont typeface="+mj-lt"/>
              <a:buAutoNum type="arabicPeriod"/>
            </a:pPr>
            <a:r>
              <a:rPr lang="en-US" dirty="0">
                <a:solidFill>
                  <a:srgbClr val="0070C0"/>
                </a:solidFill>
              </a:rPr>
              <a:t>The pipeline should never stop or wait</a:t>
            </a:r>
          </a:p>
          <a:p>
            <a:pPr marL="514350" indent="-514350">
              <a:buFont typeface="+mj-lt"/>
              <a:buAutoNum type="arabicPeriod"/>
            </a:pPr>
            <a:r>
              <a:rPr lang="en-US" dirty="0">
                <a:solidFill>
                  <a:srgbClr val="0070C0"/>
                </a:solidFill>
              </a:rPr>
              <a:t>No stopping to upgrade software or hardware</a:t>
            </a:r>
          </a:p>
          <a:p>
            <a:pPr marL="514350" indent="-514350">
              <a:buFont typeface="+mj-lt"/>
              <a:buAutoNum type="arabicPeriod"/>
            </a:pPr>
            <a:r>
              <a:rPr lang="en-US" dirty="0">
                <a:solidFill>
                  <a:srgbClr val="0070C0"/>
                </a:solidFill>
              </a:rPr>
              <a:t>No time for rollback. Roll forward.</a:t>
            </a:r>
          </a:p>
          <a:p>
            <a:pPr marL="514350" indent="-514350">
              <a:buFont typeface="+mj-lt"/>
              <a:buAutoNum type="arabicPeriod"/>
            </a:pPr>
            <a:r>
              <a:rPr lang="en-US" dirty="0">
                <a:solidFill>
                  <a:srgbClr val="0070C0"/>
                </a:solidFill>
              </a:rPr>
              <a:t>No delays that will disrupt the write pipeline or read throughput. </a:t>
            </a:r>
          </a:p>
          <a:p>
            <a:pPr marL="514350" indent="-514350">
              <a:buFont typeface="+mj-lt"/>
              <a:buAutoNum type="arabicPeriod"/>
            </a:pPr>
            <a:r>
              <a:rPr lang="en-US" dirty="0">
                <a:solidFill>
                  <a:srgbClr val="0070C0"/>
                </a:solidFill>
              </a:rPr>
              <a:t>No time for locks, slow reads, large reads, </a:t>
            </a:r>
            <a:r>
              <a:rPr lang="en-US" dirty="0" smtClean="0">
                <a:solidFill>
                  <a:srgbClr val="0070C0"/>
                </a:solidFill>
              </a:rPr>
              <a:t>joins, or read-modify-write.</a:t>
            </a:r>
            <a:endParaRPr lang="en-US" dirty="0">
              <a:solidFill>
                <a:srgbClr val="0070C0"/>
              </a:solidFill>
            </a:endParaRPr>
          </a:p>
          <a:p>
            <a:pPr marL="514350" indent="-514350">
              <a:buFont typeface="+mj-lt"/>
              <a:buAutoNum type="arabicPeriod"/>
            </a:pPr>
            <a:r>
              <a:rPr lang="en-US" dirty="0">
                <a:solidFill>
                  <a:srgbClr val="0070C0"/>
                </a:solidFill>
              </a:rPr>
              <a:t>All frequent operations are short</a:t>
            </a:r>
            <a:r>
              <a:rPr lang="en-US" dirty="0" smtClean="0">
                <a:solidFill>
                  <a:srgbClr val="0070C0"/>
                </a:solidFill>
              </a:rPr>
              <a:t>.</a:t>
            </a: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40417493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pPr rtl="0" eaLnBrk="1" latinLnBrk="0" hangingPunct="1"/>
            <a:r>
              <a:rPr lang="en-US" sz="2600" b="0" kern="1200" dirty="0" smtClean="0">
                <a:solidFill>
                  <a:srgbClr val="0070C0"/>
                </a:solidFill>
                <a:effectLst/>
              </a:rPr>
              <a:t>Cost prohibits the frequent unnecessary</a:t>
            </a:r>
            <a:endParaRPr lang="en-US" sz="2600" dirty="0" smtClean="0">
              <a:solidFill>
                <a:srgbClr val="0070C0"/>
              </a:solidFill>
              <a:effectLst/>
            </a:endParaRPr>
          </a:p>
          <a:p>
            <a:pPr rtl="0" eaLnBrk="1" latinLnBrk="0" hangingPunct="1"/>
            <a:r>
              <a:rPr lang="en-US" sz="2600" b="0" kern="1200" dirty="0" smtClean="0">
                <a:solidFill>
                  <a:srgbClr val="0070C0"/>
                </a:solidFill>
                <a:effectLst/>
              </a:rPr>
              <a:t>No unnecessary frequently read data.</a:t>
            </a:r>
            <a:endParaRPr lang="en-US" dirty="0" smtClean="0">
              <a:solidFill>
                <a:srgbClr val="0070C0"/>
              </a:solidFill>
              <a:effectLst/>
            </a:endParaRPr>
          </a:p>
          <a:p>
            <a:pPr rtl="0" eaLnBrk="1" latinLnBrk="0" hangingPunct="1"/>
            <a:r>
              <a:rPr lang="en-US" sz="2600" b="0" kern="1200" dirty="0" smtClean="0">
                <a:solidFill>
                  <a:srgbClr val="0070C0"/>
                </a:solidFill>
                <a:effectLst/>
                <a:latin typeface="Arial" pitchFamily="34" charset="0"/>
                <a:ea typeface="+mn-ea"/>
                <a:cs typeface="Arial" pitchFamily="34" charset="0"/>
              </a:rPr>
              <a:t>No unnecessary frequently written data</a:t>
            </a:r>
            <a:r>
              <a:rPr lang="en-US" sz="2600" b="0" kern="1200" dirty="0" smtClean="0">
                <a:solidFill>
                  <a:schemeClr val="tx2"/>
                </a:solidFill>
                <a:effectLst/>
                <a:latin typeface="Arial" pitchFamily="34" charset="0"/>
                <a:ea typeface="+mn-ea"/>
                <a:cs typeface="Arial" pitchFamily="34" charset="0"/>
              </a:rPr>
              <a:t>.</a:t>
            </a:r>
            <a:endParaRPr lang="en-US" dirty="0" smtClean="0">
              <a:effectLst/>
            </a:endParaRPr>
          </a:p>
        </p:txBody>
      </p:sp>
      <p:sp>
        <p:nvSpPr>
          <p:cNvPr id="3" name="Title 2"/>
          <p:cNvSpPr>
            <a:spLocks noGrp="1"/>
          </p:cNvSpPr>
          <p:nvPr>
            <p:ph type="title"/>
          </p:nvPr>
        </p:nvSpPr>
        <p:spPr/>
        <p:txBody>
          <a:bodyPr/>
          <a:lstStyle/>
          <a:p>
            <a:r>
              <a:rPr lang="en-US" dirty="0" smtClean="0">
                <a:solidFill>
                  <a:srgbClr val="0070C0"/>
                </a:solidFill>
              </a:rPr>
              <a:t>Affordable</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22348"/>
            <a:ext cx="1667108" cy="1209844"/>
          </a:xfrm>
          <a:prstGeom prst="rect">
            <a:avLst/>
          </a:prstGeom>
        </p:spPr>
      </p:pic>
    </p:spTree>
    <p:extLst>
      <p:ext uri="{BB962C8B-B14F-4D97-AF65-F5344CB8AC3E}">
        <p14:creationId xmlns:p14="http://schemas.microsoft.com/office/powerpoint/2010/main" val="124485251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pPr marL="0" indent="0">
              <a:buNone/>
            </a:pPr>
            <a:r>
              <a:rPr lang="en-US" dirty="0" smtClean="0">
                <a:solidFill>
                  <a:srgbClr val="0070C0"/>
                </a:solidFill>
              </a:rPr>
              <a:t>No</a:t>
            </a:r>
          </a:p>
          <a:p>
            <a:r>
              <a:rPr lang="en-US" dirty="0">
                <a:solidFill>
                  <a:srgbClr val="0070C0"/>
                </a:solidFill>
              </a:rPr>
              <a:t>L</a:t>
            </a:r>
            <a:r>
              <a:rPr lang="en-US" dirty="0" smtClean="0">
                <a:solidFill>
                  <a:srgbClr val="0070C0"/>
                </a:solidFill>
              </a:rPr>
              <a:t>ong operations – Use the correct access patterns</a:t>
            </a:r>
          </a:p>
          <a:p>
            <a:r>
              <a:rPr lang="en-US" dirty="0" smtClean="0">
                <a:solidFill>
                  <a:srgbClr val="0070C0"/>
                </a:solidFill>
              </a:rPr>
              <a:t>Client congestion</a:t>
            </a:r>
          </a:p>
          <a:p>
            <a:pPr lvl="1"/>
            <a:r>
              <a:rPr lang="en-US" dirty="0" smtClean="0">
                <a:solidFill>
                  <a:srgbClr val="0070C0"/>
                </a:solidFill>
              </a:rPr>
              <a:t>Threads, sockets, heap, CPU, Memory, NUMA Cache</a:t>
            </a:r>
          </a:p>
          <a:p>
            <a:r>
              <a:rPr lang="en-US" dirty="0" smtClean="0">
                <a:solidFill>
                  <a:srgbClr val="0070C0"/>
                </a:solidFill>
              </a:rPr>
              <a:t>Node congestion</a:t>
            </a:r>
          </a:p>
          <a:p>
            <a:pPr lvl="1"/>
            <a:r>
              <a:rPr lang="en-US" dirty="0">
                <a:solidFill>
                  <a:srgbClr val="0070C0"/>
                </a:solidFill>
              </a:rPr>
              <a:t>Threads, sockets, heap, CPU, Memory, NUMA </a:t>
            </a:r>
            <a:r>
              <a:rPr lang="en-US" dirty="0" smtClean="0">
                <a:solidFill>
                  <a:srgbClr val="0070C0"/>
                </a:solidFill>
              </a:rPr>
              <a:t>Cache</a:t>
            </a:r>
            <a:endParaRPr lang="en-US" dirty="0">
              <a:solidFill>
                <a:srgbClr val="0070C0"/>
              </a:solidFill>
            </a:endParaRPr>
          </a:p>
          <a:p>
            <a:pPr lvl="1"/>
            <a:r>
              <a:rPr lang="en-US" dirty="0" smtClean="0">
                <a:solidFill>
                  <a:srgbClr val="0070C0"/>
                </a:solidFill>
              </a:rPr>
              <a:t>Storage channels</a:t>
            </a:r>
          </a:p>
          <a:p>
            <a:pPr lvl="1"/>
            <a:r>
              <a:rPr lang="en-US" dirty="0" smtClean="0">
                <a:solidFill>
                  <a:srgbClr val="0070C0"/>
                </a:solidFill>
              </a:rPr>
              <a:t>Un-tuned or inconsistently tuned Cassandra nodes</a:t>
            </a:r>
          </a:p>
          <a:p>
            <a:r>
              <a:rPr lang="en-US" dirty="0" smtClean="0">
                <a:solidFill>
                  <a:srgbClr val="0070C0"/>
                </a:solidFill>
              </a:rPr>
              <a:t>Network and NIC congestion</a:t>
            </a:r>
          </a:p>
        </p:txBody>
      </p:sp>
      <p:sp>
        <p:nvSpPr>
          <p:cNvPr id="3" name="Title 2"/>
          <p:cNvSpPr>
            <a:spLocks noGrp="1"/>
          </p:cNvSpPr>
          <p:nvPr>
            <p:ph type="title"/>
          </p:nvPr>
        </p:nvSpPr>
        <p:spPr/>
        <p:txBody>
          <a:bodyPr/>
          <a:lstStyle/>
          <a:p>
            <a:r>
              <a:rPr lang="en-US" dirty="0" smtClean="0">
                <a:solidFill>
                  <a:srgbClr val="0070C0"/>
                </a:solidFill>
              </a:rPr>
              <a:t>Pipeline Delays</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18351312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228012" cy="3884632"/>
          </a:xfrm>
        </p:spPr>
        <p:txBody>
          <a:bodyPr>
            <a:normAutofit/>
          </a:bodyPr>
          <a:lstStyle/>
          <a:p>
            <a:pPr marL="0" indent="0">
              <a:buNone/>
            </a:pPr>
            <a:r>
              <a:rPr lang="en-US" dirty="0" smtClean="0">
                <a:solidFill>
                  <a:srgbClr val="0070C0"/>
                </a:solidFill>
              </a:rPr>
              <a:t>If 2 </a:t>
            </a:r>
            <a:r>
              <a:rPr lang="en-US" dirty="0" err="1" smtClean="0">
                <a:solidFill>
                  <a:srgbClr val="0070C0"/>
                </a:solidFill>
              </a:rPr>
              <a:t>ms</a:t>
            </a:r>
            <a:r>
              <a:rPr lang="en-US" dirty="0" smtClean="0">
                <a:solidFill>
                  <a:srgbClr val="0070C0"/>
                </a:solidFill>
              </a:rPr>
              <a:t> is your target</a:t>
            </a:r>
          </a:p>
          <a:p>
            <a:r>
              <a:rPr lang="en-US" dirty="0" smtClean="0">
                <a:solidFill>
                  <a:srgbClr val="0070C0"/>
                </a:solidFill>
              </a:rPr>
              <a:t>Think about how many </a:t>
            </a:r>
            <a:r>
              <a:rPr lang="en-US" dirty="0">
                <a:solidFill>
                  <a:srgbClr val="0070C0"/>
                </a:solidFill>
              </a:rPr>
              <a:t>requests can a node process in that time </a:t>
            </a:r>
            <a:r>
              <a:rPr lang="en-US" dirty="0" smtClean="0">
                <a:solidFill>
                  <a:srgbClr val="0070C0"/>
                </a:solidFill>
              </a:rPr>
              <a:t>window without congesting the client or node.</a:t>
            </a:r>
            <a:endParaRPr lang="en-US" dirty="0">
              <a:solidFill>
                <a:srgbClr val="0070C0"/>
              </a:solidFill>
            </a:endParaRPr>
          </a:p>
          <a:p>
            <a:r>
              <a:rPr lang="en-US" dirty="0" smtClean="0">
                <a:solidFill>
                  <a:srgbClr val="0070C0"/>
                </a:solidFill>
              </a:rPr>
              <a:t>Web and </a:t>
            </a:r>
            <a:r>
              <a:rPr lang="en-US" dirty="0" err="1" smtClean="0">
                <a:solidFill>
                  <a:srgbClr val="0070C0"/>
                </a:solidFill>
              </a:rPr>
              <a:t>IoT</a:t>
            </a:r>
            <a:r>
              <a:rPr lang="en-US" dirty="0" smtClean="0">
                <a:solidFill>
                  <a:srgbClr val="0070C0"/>
                </a:solidFill>
              </a:rPr>
              <a:t> tend to be evenly distributed over time, avoiding timeslot contention.</a:t>
            </a:r>
          </a:p>
          <a:p>
            <a:r>
              <a:rPr lang="en-US" dirty="0" smtClean="0">
                <a:solidFill>
                  <a:srgbClr val="0070C0"/>
                </a:solidFill>
              </a:rPr>
              <a:t>Batch size that can be processed in the time slot?</a:t>
            </a:r>
          </a:p>
          <a:p>
            <a:r>
              <a:rPr lang="en-US" dirty="0" smtClean="0">
                <a:solidFill>
                  <a:srgbClr val="0070C0"/>
                </a:solidFill>
              </a:rPr>
              <a:t>Careful parallelization may be needed.</a:t>
            </a:r>
          </a:p>
        </p:txBody>
      </p:sp>
      <p:sp>
        <p:nvSpPr>
          <p:cNvPr id="3" name="Title 2"/>
          <p:cNvSpPr>
            <a:spLocks noGrp="1"/>
          </p:cNvSpPr>
          <p:nvPr>
            <p:ph type="title"/>
          </p:nvPr>
        </p:nvSpPr>
        <p:spPr/>
        <p:txBody>
          <a:bodyPr/>
          <a:lstStyle/>
          <a:p>
            <a:r>
              <a:rPr lang="en-US" sz="2800" b="0" i="0" u="none" strike="noStrike" baseline="0" dirty="0" smtClean="0">
                <a:solidFill>
                  <a:srgbClr val="CA5F14"/>
                </a:solidFill>
                <a:latin typeface="Arial"/>
                <a:ea typeface="Arial"/>
              </a:rPr>
              <a:t>Physics of the SLA</a:t>
            </a:r>
            <a:r>
              <a:rPr lang="en-US" sz="2800" b="0" i="0" u="none" strike="noStrike" dirty="0" smtClean="0">
                <a:solidFill>
                  <a:srgbClr val="CA5F14"/>
                </a:solidFill>
                <a:latin typeface="Arial"/>
                <a:ea typeface="Arial"/>
              </a:rPr>
              <a:t> </a:t>
            </a:r>
            <a:r>
              <a:rPr lang="en-US" sz="2800" b="0" i="0" u="none" strike="noStrike" baseline="0" dirty="0" smtClean="0">
                <a:solidFill>
                  <a:srgbClr val="CA5F14"/>
                </a:solidFill>
                <a:latin typeface="Arial"/>
                <a:ea typeface="Arial"/>
              </a:rPr>
              <a:t>Time Slot</a:t>
            </a:r>
            <a:endParaRPr lang="en-US" dirty="0"/>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4540311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222371"/>
            <a:ext cx="8228012" cy="327830"/>
          </a:xfrm>
        </p:spPr>
        <p:txBody>
          <a:bodyPr>
            <a:normAutofit fontScale="92500" lnSpcReduction="20000"/>
          </a:bodyPr>
          <a:lstStyle/>
          <a:p>
            <a:pPr marL="0" indent="0">
              <a:buNone/>
            </a:pPr>
            <a:r>
              <a:rPr lang="en-US" dirty="0" smtClean="0">
                <a:solidFill>
                  <a:srgbClr val="0070C0"/>
                </a:solidFill>
              </a:rPr>
              <a:t>Hot Partitions</a:t>
            </a:r>
            <a:endParaRPr lang="en-US" baseline="0" dirty="0" smtClean="0">
              <a:solidFill>
                <a:srgbClr val="0070C0"/>
              </a:solidFill>
            </a:endParaRPr>
          </a:p>
        </p:txBody>
      </p:sp>
      <p:sp>
        <p:nvSpPr>
          <p:cNvPr id="3" name="Title 2"/>
          <p:cNvSpPr>
            <a:spLocks noGrp="1"/>
          </p:cNvSpPr>
          <p:nvPr>
            <p:ph type="title"/>
          </p:nvPr>
        </p:nvSpPr>
        <p:spPr>
          <a:xfrm>
            <a:off x="446258" y="175505"/>
            <a:ext cx="8205261" cy="785553"/>
          </a:xfrm>
        </p:spPr>
        <p:txBody>
          <a:bodyPr/>
          <a:lstStyle/>
          <a:p>
            <a:r>
              <a:rPr lang="en-US" dirty="0" smtClean="0">
                <a:solidFill>
                  <a:srgbClr val="0070C0"/>
                </a:solidFill>
              </a:rPr>
              <a:t>Physics of Partitions</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pic>
        <p:nvPicPr>
          <p:cNvPr id="5" name="Picture 4"/>
          <p:cNvPicPr>
            <a:picLocks noChangeAspect="1"/>
          </p:cNvPicPr>
          <p:nvPr/>
        </p:nvPicPr>
        <p:blipFill>
          <a:blip r:embed="rId3"/>
          <a:stretch>
            <a:fillRect/>
          </a:stretch>
        </p:blipFill>
        <p:spPr>
          <a:xfrm>
            <a:off x="4619646" y="1512847"/>
            <a:ext cx="3728312" cy="2045142"/>
          </a:xfrm>
          <a:prstGeom prst="rect">
            <a:avLst/>
          </a:prstGeom>
        </p:spPr>
      </p:pic>
      <p:pic>
        <p:nvPicPr>
          <p:cNvPr id="6" name="Picture 5"/>
          <p:cNvPicPr>
            <a:picLocks noChangeAspect="1"/>
          </p:cNvPicPr>
          <p:nvPr/>
        </p:nvPicPr>
        <p:blipFill>
          <a:blip r:embed="rId4"/>
          <a:stretch>
            <a:fillRect/>
          </a:stretch>
        </p:blipFill>
        <p:spPr>
          <a:xfrm>
            <a:off x="448212" y="1536722"/>
            <a:ext cx="3725765" cy="2059053"/>
          </a:xfrm>
          <a:prstGeom prst="rect">
            <a:avLst/>
          </a:prstGeom>
        </p:spPr>
      </p:pic>
      <p:pic>
        <p:nvPicPr>
          <p:cNvPr id="7" name="Picture 6"/>
          <p:cNvPicPr>
            <a:picLocks noChangeAspect="1"/>
          </p:cNvPicPr>
          <p:nvPr/>
        </p:nvPicPr>
        <p:blipFill>
          <a:blip r:embed="rId5"/>
          <a:stretch>
            <a:fillRect/>
          </a:stretch>
        </p:blipFill>
        <p:spPr>
          <a:xfrm>
            <a:off x="457551" y="4351765"/>
            <a:ext cx="3705539" cy="2062619"/>
          </a:xfrm>
          <a:prstGeom prst="rect">
            <a:avLst/>
          </a:prstGeom>
        </p:spPr>
      </p:pic>
      <p:sp>
        <p:nvSpPr>
          <p:cNvPr id="8" name="Content Placeholder 1"/>
          <p:cNvSpPr txBox="1">
            <a:spLocks/>
          </p:cNvSpPr>
          <p:nvPr/>
        </p:nvSpPr>
        <p:spPr>
          <a:xfrm>
            <a:off x="450859" y="3961550"/>
            <a:ext cx="8228012" cy="327830"/>
          </a:xfrm>
          <a:prstGeom prst="rect">
            <a:avLst/>
          </a:prstGeom>
        </p:spPr>
        <p:txBody>
          <a:bodyPr vert="horz" lIns="0" tIns="0" rIns="0" bIns="0" rtlCol="0">
            <a:normAutofit fontScale="92500" lnSpcReduction="20000"/>
          </a:bodyPr>
          <a:lstStyle>
            <a:lvl1pPr marL="231775" indent="-231775" algn="l" defTabSz="914400" rtl="0" eaLnBrk="1" latinLnBrk="0" hangingPunct="1">
              <a:lnSpc>
                <a:spcPct val="100000"/>
              </a:lnSpc>
              <a:spcBef>
                <a:spcPts val="1200"/>
              </a:spcBef>
              <a:spcAft>
                <a:spcPts val="0"/>
              </a:spcAft>
              <a:buClr>
                <a:schemeClr val="tx2"/>
              </a:buClr>
              <a:buSzPct val="80000"/>
              <a:buFont typeface="Arial" pitchFamily="34" charset="0"/>
              <a:buChar char="•"/>
              <a:defRPr sz="2600" b="0" kern="1200">
                <a:solidFill>
                  <a:schemeClr val="tx2"/>
                </a:solidFill>
                <a:latin typeface="Arial" pitchFamily="34" charset="0"/>
                <a:ea typeface="+mn-ea"/>
                <a:cs typeface="Arial" pitchFamily="34" charset="0"/>
              </a:defRPr>
            </a:lvl1pPr>
            <a:lvl2pPr marL="457200" indent="-231775" algn="l" defTabSz="914400" rtl="0" eaLnBrk="1" latinLnBrk="0" hangingPunct="1">
              <a:lnSpc>
                <a:spcPct val="100000"/>
              </a:lnSpc>
              <a:spcBef>
                <a:spcPts val="624"/>
              </a:spcBef>
              <a:spcAft>
                <a:spcPts val="0"/>
              </a:spcAft>
              <a:buClr>
                <a:schemeClr val="tx2"/>
              </a:buClr>
              <a:buSzPct val="80000"/>
              <a:buFont typeface="Arial" pitchFamily="34" charset="0"/>
              <a:buChar char="–"/>
              <a:defRPr sz="2400" kern="1200">
                <a:solidFill>
                  <a:schemeClr val="tx2"/>
                </a:solidFill>
                <a:latin typeface="Arial" pitchFamily="34" charset="0"/>
                <a:ea typeface="+mn-ea"/>
                <a:cs typeface="Arial" pitchFamily="34" charset="0"/>
              </a:defRPr>
            </a:lvl2pPr>
            <a:lvl3pPr marL="688975" indent="-231775" algn="l" defTabSz="914400" rtl="0" eaLnBrk="1" latinLnBrk="0" hangingPunct="1">
              <a:lnSpc>
                <a:spcPct val="100000"/>
              </a:lnSpc>
              <a:spcBef>
                <a:spcPts val="576"/>
              </a:spcBef>
              <a:spcAft>
                <a:spcPts val="0"/>
              </a:spcAft>
              <a:buClr>
                <a:schemeClr val="tx2"/>
              </a:buClr>
              <a:buSzPct val="80000"/>
              <a:buFont typeface="Arial" pitchFamily="34" charset="0"/>
              <a:buChar char="•"/>
              <a:defRPr sz="2000" kern="1200" baseline="0">
                <a:solidFill>
                  <a:schemeClr val="tx2"/>
                </a:solidFill>
                <a:latin typeface="Arial" pitchFamily="34" charset="0"/>
                <a:ea typeface="+mn-ea"/>
                <a:cs typeface="Arial" pitchFamily="34" charset="0"/>
              </a:defRPr>
            </a:lvl3pPr>
            <a:lvl4pPr marL="914400" indent="-225425" algn="l" defTabSz="914400" rtl="0" eaLnBrk="1" latinLnBrk="0" hangingPunct="1">
              <a:lnSpc>
                <a:spcPct val="100000"/>
              </a:lnSpc>
              <a:spcBef>
                <a:spcPts val="528"/>
              </a:spcBef>
              <a:spcAft>
                <a:spcPts val="0"/>
              </a:spcAft>
              <a:buClr>
                <a:schemeClr val="tx2"/>
              </a:buClr>
              <a:buSzPct val="80000"/>
              <a:buFont typeface="Arial" pitchFamily="34" charset="0"/>
              <a:buChar char="–"/>
              <a:defRPr sz="1800" kern="1200" baseline="0">
                <a:solidFill>
                  <a:schemeClr val="tx2"/>
                </a:solidFill>
                <a:latin typeface="Arial" pitchFamily="34" charset="0"/>
                <a:ea typeface="+mn-ea"/>
                <a:cs typeface="Arial" pitchFamily="34" charset="0"/>
              </a:defRPr>
            </a:lvl4pPr>
            <a:lvl5pPr marL="1146175" indent="-231775" algn="l" defTabSz="914400" rtl="0" eaLnBrk="1" latinLnBrk="0" hangingPunct="1">
              <a:lnSpc>
                <a:spcPct val="100000"/>
              </a:lnSpc>
              <a:spcBef>
                <a:spcPts val="480"/>
              </a:spcBef>
              <a:spcAft>
                <a:spcPts val="0"/>
              </a:spcAft>
              <a:buClr>
                <a:schemeClr val="tx2"/>
              </a:buClr>
              <a:buSzPct val="80000"/>
              <a:buFont typeface="Arial" pitchFamily="34" charset="0"/>
              <a:buChar char="•"/>
              <a:defRPr sz="1600" kern="1200" baseline="0">
                <a:solidFill>
                  <a:schemeClr val="tx2"/>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dirty="0" smtClean="0"/>
              <a:t>Hot Batch or Traffic</a:t>
            </a:r>
          </a:p>
        </p:txBody>
      </p:sp>
    </p:spTree>
    <p:extLst>
      <p:ext uri="{BB962C8B-B14F-4D97-AF65-F5344CB8AC3E}">
        <p14:creationId xmlns:p14="http://schemas.microsoft.com/office/powerpoint/2010/main" val="1574361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solidFill>
                  <a:srgbClr val="0070C0"/>
                </a:solidFill>
              </a:rPr>
              <a:t>Correct table partition keys and access patterns</a:t>
            </a:r>
          </a:p>
          <a:p>
            <a:pPr lvl="1"/>
            <a:r>
              <a:rPr lang="en-US" dirty="0" smtClean="0">
                <a:solidFill>
                  <a:srgbClr val="0070C0"/>
                </a:solidFill>
              </a:rPr>
              <a:t>Scale from 6 nodes to 1000’s</a:t>
            </a:r>
          </a:p>
          <a:p>
            <a:endParaRPr lang="en-US" dirty="0">
              <a:solidFill>
                <a:srgbClr val="0070C0"/>
              </a:solidFill>
            </a:endParaRPr>
          </a:p>
          <a:p>
            <a:r>
              <a:rPr lang="en-US" dirty="0" smtClean="0">
                <a:solidFill>
                  <a:srgbClr val="0070C0"/>
                </a:solidFill>
              </a:rPr>
              <a:t>Incorrect</a:t>
            </a:r>
          </a:p>
          <a:p>
            <a:pPr lvl="1"/>
            <a:r>
              <a:rPr lang="en-US" dirty="0" smtClean="0">
                <a:solidFill>
                  <a:srgbClr val="0070C0"/>
                </a:solidFill>
              </a:rPr>
              <a:t>Does not scale by adding nodes</a:t>
            </a:r>
          </a:p>
          <a:p>
            <a:pPr lvl="1"/>
            <a:r>
              <a:rPr lang="en-US" dirty="0" smtClean="0">
                <a:solidFill>
                  <a:srgbClr val="0070C0"/>
                </a:solidFill>
              </a:rPr>
              <a:t>Will not handle more load</a:t>
            </a:r>
            <a:endParaRPr lang="en-US" dirty="0">
              <a:solidFill>
                <a:srgbClr val="0070C0"/>
              </a:solidFill>
            </a:endParaRPr>
          </a:p>
        </p:txBody>
      </p:sp>
      <p:sp>
        <p:nvSpPr>
          <p:cNvPr id="3" name="Title 2"/>
          <p:cNvSpPr>
            <a:spLocks noGrp="1"/>
          </p:cNvSpPr>
          <p:nvPr>
            <p:ph type="title"/>
          </p:nvPr>
        </p:nvSpPr>
        <p:spPr/>
        <p:txBody>
          <a:bodyPr/>
          <a:lstStyle/>
          <a:p>
            <a:r>
              <a:rPr lang="en-US" dirty="0" smtClean="0">
                <a:solidFill>
                  <a:srgbClr val="0070C0"/>
                </a:solidFill>
              </a:rPr>
              <a:t>Get the Partition Access Patterns Right</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4049404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36236" y="1381125"/>
            <a:ext cx="8248977" cy="1866700"/>
          </a:xfrm>
        </p:spPr>
        <p:txBody>
          <a:bodyPr/>
          <a:lstStyle/>
          <a:p>
            <a:endParaRPr lang="en-US" dirty="0"/>
          </a:p>
        </p:txBody>
      </p:sp>
      <p:sp>
        <p:nvSpPr>
          <p:cNvPr id="3" name="Title 2"/>
          <p:cNvSpPr>
            <a:spLocks noGrp="1"/>
          </p:cNvSpPr>
          <p:nvPr>
            <p:ph type="title"/>
          </p:nvPr>
        </p:nvSpPr>
        <p:spPr/>
        <p:txBody>
          <a:bodyPr/>
          <a:lstStyle/>
          <a:p>
            <a:r>
              <a:rPr lang="en-US" dirty="0" smtClean="0">
                <a:solidFill>
                  <a:srgbClr val="0070C0"/>
                </a:solidFill>
              </a:rPr>
              <a:t>Physics of a single Partition</a:t>
            </a:r>
          </a:p>
        </p:txBody>
      </p:sp>
      <p:graphicFrame>
        <p:nvGraphicFramePr>
          <p:cNvPr id="6" name="Table 5"/>
          <p:cNvGraphicFramePr>
            <a:graphicFrameLocks noGrp="1"/>
          </p:cNvGraphicFramePr>
          <p:nvPr>
            <p:extLst>
              <p:ext uri="{D42A27DB-BD31-4B8C-83A1-F6EECF244321}">
                <p14:modId xmlns:p14="http://schemas.microsoft.com/office/powerpoint/2010/main" val="4076135097"/>
              </p:ext>
            </p:extLst>
          </p:nvPr>
        </p:nvGraphicFramePr>
        <p:xfrm>
          <a:off x="583074" y="2912992"/>
          <a:ext cx="7929807" cy="2368008"/>
        </p:xfrm>
        <a:graphic>
          <a:graphicData uri="http://schemas.openxmlformats.org/drawingml/2006/table">
            <a:tbl>
              <a:tblPr firstRow="1" bandRow="1">
                <a:tableStyleId>{08FB837D-C827-4EFA-A057-4D05807E0F7C}</a:tableStyleId>
              </a:tblPr>
              <a:tblGrid>
                <a:gridCol w="1735252"/>
                <a:gridCol w="6194555"/>
              </a:tblGrid>
              <a:tr h="26215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Microseconds</a:t>
                      </a:r>
                      <a:endParaRPr lang="en-US" dirty="0"/>
                    </a:p>
                  </a:txBody>
                  <a:tcPr/>
                </a:tc>
                <a:tc>
                  <a:txBody>
                    <a:bodyPr/>
                    <a:lstStyle/>
                    <a:p>
                      <a:r>
                        <a:rPr lang="en-US" dirty="0" smtClean="0"/>
                        <a:t>Operation</a:t>
                      </a:r>
                      <a:endParaRPr lang="en-US" dirty="0"/>
                    </a:p>
                  </a:txBody>
                  <a:tcPr/>
                </a:tc>
              </a:tr>
              <a:tr h="262154">
                <a:tc>
                  <a:txBody>
                    <a:bodyPr/>
                    <a:lstStyle/>
                    <a:p>
                      <a:pPr algn="r"/>
                      <a:r>
                        <a:rPr lang="en-US" dirty="0" smtClean="0"/>
                        <a:t>0.1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 and Write RAM</a:t>
                      </a:r>
                    </a:p>
                  </a:txBody>
                  <a:tcPr/>
                </a:tc>
              </a:tr>
              <a:tr h="262154">
                <a:tc>
                  <a:txBody>
                    <a:bodyPr/>
                    <a:lstStyle/>
                    <a:p>
                      <a:pPr algn="r"/>
                      <a:r>
                        <a:rPr lang="en-US" dirty="0" smtClean="0"/>
                        <a:t>100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Write Partition</a:t>
                      </a:r>
                    </a:p>
                  </a:txBody>
                  <a:tcPr/>
                </a:tc>
              </a:tr>
              <a:tr h="262154">
                <a:tc>
                  <a:txBody>
                    <a:bodyPr/>
                    <a:lstStyle/>
                    <a:p>
                      <a:pPr algn="r"/>
                      <a:r>
                        <a:rPr lang="en-US" dirty="0" smtClean="0"/>
                        <a:t>100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 Partition from memory</a:t>
                      </a:r>
                    </a:p>
                  </a:txBody>
                  <a:tcPr/>
                </a:tc>
              </a:tr>
              <a:tr h="452484">
                <a:tc>
                  <a:txBody>
                    <a:bodyPr/>
                    <a:lstStyle/>
                    <a:p>
                      <a:pPr algn="r"/>
                      <a:r>
                        <a:rPr lang="en-US" dirty="0" smtClean="0"/>
                        <a:t>2,000</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 Hash access to partition in memory and read SSD</a:t>
                      </a:r>
                    </a:p>
                  </a:txBody>
                  <a:tcPr/>
                </a:tc>
              </a:tr>
              <a:tr h="452484">
                <a:tc>
                  <a:txBody>
                    <a:bodyPr/>
                    <a:lstStyle/>
                    <a:p>
                      <a:pPr marL="0" marR="0" indent="0" algn="r" defTabSz="914400" rtl="0" eaLnBrk="1" fontAlgn="auto" latinLnBrk="0" hangingPunct="1">
                        <a:lnSpc>
                          <a:spcPct val="100000"/>
                        </a:lnSpc>
                        <a:spcBef>
                          <a:spcPts val="0"/>
                        </a:spcBef>
                        <a:spcAft>
                          <a:spcPts val="0"/>
                        </a:spcAft>
                        <a:buClrTx/>
                        <a:buSzTx/>
                        <a:buFontTx/>
                        <a:buNone/>
                        <a:tabLst/>
                        <a:defRPr/>
                      </a:pPr>
                      <a:r>
                        <a:rPr lang="en-US" dirty="0" smtClean="0"/>
                        <a:t>20,000</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Read Hash access to partition in memory and read Spindle</a:t>
                      </a:r>
                    </a:p>
                  </a:txBody>
                  <a:tcPr/>
                </a:tc>
              </a:tr>
            </a:tbl>
          </a:graphicData>
        </a:graphic>
      </p:graphicFrame>
      <p:pic>
        <p:nvPicPr>
          <p:cNvPr id="5" name="Picture 4"/>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6314517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8081887" cy="4824414"/>
          </a:xfrm>
        </p:spPr>
        <p:txBody>
          <a:bodyPr>
            <a:normAutofit/>
          </a:bodyPr>
          <a:lstStyle/>
          <a:p>
            <a:r>
              <a:rPr lang="en-US" dirty="0" smtClean="0">
                <a:solidFill>
                  <a:srgbClr val="0070C0"/>
                </a:solidFill>
              </a:rPr>
              <a:t>Ananth Ram</a:t>
            </a:r>
          </a:p>
          <a:p>
            <a:pPr lvl="1"/>
            <a:r>
              <a:rPr lang="en-US" dirty="0" smtClean="0">
                <a:solidFill>
                  <a:srgbClr val="0070C0"/>
                </a:solidFill>
              </a:rPr>
              <a:t>Big Data &amp; Oracle Solution Architect , Accenture</a:t>
            </a:r>
          </a:p>
          <a:p>
            <a:pPr lvl="1"/>
            <a:r>
              <a:rPr lang="en-US" dirty="0" smtClean="0">
                <a:solidFill>
                  <a:srgbClr val="0070C0"/>
                </a:solidFill>
              </a:rPr>
              <a:t>(Accenture </a:t>
            </a:r>
            <a:r>
              <a:rPr lang="en-US" dirty="0" err="1" smtClean="0">
                <a:solidFill>
                  <a:srgbClr val="0070C0"/>
                </a:solidFill>
              </a:rPr>
              <a:t>Enkitec</a:t>
            </a:r>
            <a:r>
              <a:rPr lang="en-US" dirty="0" smtClean="0">
                <a:solidFill>
                  <a:srgbClr val="0070C0"/>
                </a:solidFill>
              </a:rPr>
              <a:t> Group)</a:t>
            </a:r>
          </a:p>
          <a:p>
            <a:pPr lvl="1"/>
            <a:r>
              <a:rPr lang="en-US" dirty="0" smtClean="0">
                <a:solidFill>
                  <a:srgbClr val="0070C0"/>
                </a:solidFill>
                <a:hlinkClick r:id="rId2"/>
              </a:rPr>
              <a:t>Ananth.ram@Accenture.com</a:t>
            </a:r>
            <a:endParaRPr lang="en-US" dirty="0" smtClean="0">
              <a:solidFill>
                <a:srgbClr val="0070C0"/>
              </a:solidFill>
            </a:endParaRPr>
          </a:p>
          <a:p>
            <a:pPr lvl="1"/>
            <a:endParaRPr lang="en-US" dirty="0">
              <a:solidFill>
                <a:srgbClr val="0070C0"/>
              </a:solidFill>
            </a:endParaRPr>
          </a:p>
          <a:p>
            <a:r>
              <a:rPr lang="en-US" dirty="0" smtClean="0">
                <a:solidFill>
                  <a:srgbClr val="0070C0"/>
                </a:solidFill>
              </a:rPr>
              <a:t>Rumeel Kazi </a:t>
            </a:r>
            <a:endParaRPr lang="en-US" dirty="0">
              <a:solidFill>
                <a:srgbClr val="0070C0"/>
              </a:solidFill>
            </a:endParaRPr>
          </a:p>
          <a:p>
            <a:pPr lvl="1"/>
            <a:r>
              <a:rPr lang="en-US" dirty="0">
                <a:solidFill>
                  <a:srgbClr val="0070C0"/>
                </a:solidFill>
              </a:rPr>
              <a:t>Big Data </a:t>
            </a:r>
            <a:r>
              <a:rPr lang="en-US" dirty="0" smtClean="0">
                <a:solidFill>
                  <a:srgbClr val="0070C0"/>
                </a:solidFill>
              </a:rPr>
              <a:t> </a:t>
            </a:r>
            <a:r>
              <a:rPr lang="en-US" dirty="0">
                <a:solidFill>
                  <a:srgbClr val="0070C0"/>
                </a:solidFill>
              </a:rPr>
              <a:t>Solution Architect </a:t>
            </a:r>
            <a:r>
              <a:rPr lang="en-US" dirty="0" smtClean="0">
                <a:solidFill>
                  <a:srgbClr val="0070C0"/>
                </a:solidFill>
              </a:rPr>
              <a:t>, Accenture</a:t>
            </a:r>
          </a:p>
          <a:p>
            <a:pPr lvl="1"/>
            <a:r>
              <a:rPr lang="en-US" dirty="0" smtClean="0">
                <a:solidFill>
                  <a:srgbClr val="0070C0"/>
                </a:solidFill>
              </a:rPr>
              <a:t>(Accenture Federal) </a:t>
            </a:r>
            <a:endParaRPr lang="en-US" dirty="0">
              <a:solidFill>
                <a:srgbClr val="0070C0"/>
              </a:solidFill>
            </a:endParaRPr>
          </a:p>
          <a:p>
            <a:pPr lvl="1"/>
            <a:r>
              <a:rPr lang="en-US" dirty="0" smtClean="0">
                <a:solidFill>
                  <a:srgbClr val="0070C0"/>
                </a:solidFill>
                <a:hlinkClick r:id="rId3"/>
              </a:rPr>
              <a:t>rumeel.k.kazi@accenturefederal.com</a:t>
            </a:r>
            <a:endParaRPr lang="en-US" dirty="0" smtClean="0">
              <a:solidFill>
                <a:srgbClr val="0070C0"/>
              </a:solidFill>
            </a:endParaRPr>
          </a:p>
          <a:p>
            <a:pPr lvl="1"/>
            <a:endParaRPr lang="en-US" dirty="0">
              <a:solidFill>
                <a:srgbClr val="0070C0"/>
              </a:solidFill>
            </a:endParaRPr>
          </a:p>
          <a:p>
            <a:r>
              <a:rPr lang="en-US" dirty="0" smtClean="0">
                <a:solidFill>
                  <a:srgbClr val="0070C0"/>
                </a:solidFill>
              </a:rPr>
              <a:t>Rich Rein </a:t>
            </a:r>
            <a:endParaRPr lang="en-US" dirty="0">
              <a:solidFill>
                <a:srgbClr val="0070C0"/>
              </a:solidFill>
            </a:endParaRPr>
          </a:p>
          <a:p>
            <a:pPr lvl="1"/>
            <a:r>
              <a:rPr lang="en-US" dirty="0" smtClean="0">
                <a:solidFill>
                  <a:srgbClr val="0070C0"/>
                </a:solidFill>
              </a:rPr>
              <a:t>Solution </a:t>
            </a:r>
            <a:r>
              <a:rPr lang="en-US" dirty="0">
                <a:solidFill>
                  <a:srgbClr val="0070C0"/>
                </a:solidFill>
              </a:rPr>
              <a:t>Architect , </a:t>
            </a:r>
            <a:r>
              <a:rPr lang="en-US" dirty="0" err="1" smtClean="0">
                <a:solidFill>
                  <a:srgbClr val="0070C0"/>
                </a:solidFill>
              </a:rPr>
              <a:t>Datastax</a:t>
            </a:r>
            <a:r>
              <a:rPr lang="en-US" dirty="0" smtClean="0">
                <a:solidFill>
                  <a:srgbClr val="0070C0"/>
                </a:solidFill>
              </a:rPr>
              <a:t> </a:t>
            </a:r>
          </a:p>
          <a:p>
            <a:pPr lvl="1"/>
            <a:r>
              <a:rPr lang="en-US" dirty="0" smtClean="0">
                <a:solidFill>
                  <a:srgbClr val="0070C0"/>
                </a:solidFill>
                <a:hlinkClick r:id="rId3"/>
              </a:rPr>
              <a:t>Rich.rein</a:t>
            </a:r>
            <a:r>
              <a:rPr lang="en-US" dirty="0" smtClean="0">
                <a:solidFill>
                  <a:srgbClr val="0070C0"/>
                </a:solidFill>
              </a:rPr>
              <a:t>@datastax.com</a:t>
            </a:r>
            <a:endParaRPr lang="en-US" dirty="0">
              <a:solidFill>
                <a:srgbClr val="0070C0"/>
              </a:solidFill>
            </a:endParaRPr>
          </a:p>
          <a:p>
            <a:pPr lvl="1"/>
            <a:endParaRPr lang="en-US" dirty="0" smtClean="0"/>
          </a:p>
          <a:p>
            <a:pPr lvl="1"/>
            <a:endParaRPr lang="en-US" dirty="0"/>
          </a:p>
          <a:p>
            <a:pPr lvl="1"/>
            <a:endParaRPr lang="en-US" dirty="0" smtClean="0"/>
          </a:p>
          <a:p>
            <a:pPr lvl="1"/>
            <a:endParaRPr lang="en-US" dirty="0" smtClean="0"/>
          </a:p>
          <a:p>
            <a:pPr marL="0" indent="0">
              <a:buNone/>
            </a:pPr>
            <a:endParaRPr lang="en-US" dirty="0" smtClean="0"/>
          </a:p>
          <a:p>
            <a:endParaRPr lang="en-US" dirty="0"/>
          </a:p>
        </p:txBody>
      </p:sp>
      <p:sp>
        <p:nvSpPr>
          <p:cNvPr id="4" name="Title 3"/>
          <p:cNvSpPr>
            <a:spLocks noGrp="1"/>
          </p:cNvSpPr>
          <p:nvPr>
            <p:ph type="title"/>
          </p:nvPr>
        </p:nvSpPr>
        <p:spPr/>
        <p:txBody>
          <a:bodyPr/>
          <a:lstStyle/>
          <a:p>
            <a:r>
              <a:rPr lang="en-US" dirty="0" smtClean="0">
                <a:solidFill>
                  <a:srgbClr val="0070C0"/>
                </a:solidFill>
              </a:rPr>
              <a:t>Speaker Details and Contact</a:t>
            </a:r>
            <a:endParaRPr lang="en-US" dirty="0">
              <a:solidFill>
                <a:srgbClr val="0070C0"/>
              </a:solidFill>
            </a:endParaRPr>
          </a:p>
        </p:txBody>
      </p:sp>
      <p:pic>
        <p:nvPicPr>
          <p:cNvPr id="9" name="Picture 8"/>
          <p:cNvPicPr>
            <a:picLocks noChangeAspect="1"/>
          </p:cNvPicPr>
          <p:nvPr/>
        </p:nvPicPr>
        <p:blipFill>
          <a:blip r:embed="rId4"/>
          <a:stretch>
            <a:fillRect/>
          </a:stretch>
        </p:blipFill>
        <p:spPr>
          <a:xfrm>
            <a:off x="7476892" y="5229654"/>
            <a:ext cx="1667108" cy="1209844"/>
          </a:xfrm>
          <a:prstGeom prst="rect">
            <a:avLst/>
          </a:prstGeom>
        </p:spPr>
      </p:pic>
    </p:spTree>
    <p:extLst>
      <p:ext uri="{BB962C8B-B14F-4D97-AF65-F5344CB8AC3E}">
        <p14:creationId xmlns:p14="http://schemas.microsoft.com/office/powerpoint/2010/main" val="3210600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normAutofit/>
          </a:bodyPr>
          <a:lstStyle/>
          <a:p>
            <a:r>
              <a:rPr lang="en-US" dirty="0">
                <a:solidFill>
                  <a:srgbClr val="0070C0"/>
                </a:solidFill>
              </a:rPr>
              <a:t>Avoid</a:t>
            </a:r>
          </a:p>
          <a:p>
            <a:pPr lvl="1"/>
            <a:r>
              <a:rPr lang="en-US" dirty="0">
                <a:solidFill>
                  <a:srgbClr val="0070C0"/>
                </a:solidFill>
              </a:rPr>
              <a:t>Lists (collection)</a:t>
            </a:r>
          </a:p>
          <a:p>
            <a:pPr lvl="1"/>
            <a:r>
              <a:rPr lang="en-US" dirty="0">
                <a:solidFill>
                  <a:srgbClr val="0070C0"/>
                </a:solidFill>
              </a:rPr>
              <a:t>Read-modify-write Updates</a:t>
            </a:r>
          </a:p>
          <a:p>
            <a:pPr lvl="1"/>
            <a:r>
              <a:rPr lang="en-US" dirty="0">
                <a:solidFill>
                  <a:srgbClr val="0070C0"/>
                </a:solidFill>
              </a:rPr>
              <a:t>Counters</a:t>
            </a:r>
          </a:p>
          <a:p>
            <a:pPr lvl="1"/>
            <a:r>
              <a:rPr lang="en-US" dirty="0">
                <a:solidFill>
                  <a:srgbClr val="0070C0"/>
                </a:solidFill>
              </a:rPr>
              <a:t>GUIDs only identification of real world objects or actions</a:t>
            </a:r>
          </a:p>
          <a:p>
            <a:endParaRPr lang="en-US" dirty="0" smtClean="0">
              <a:solidFill>
                <a:srgbClr val="0070C0"/>
              </a:solidFill>
            </a:endParaRPr>
          </a:p>
          <a:p>
            <a:r>
              <a:rPr lang="en-US" dirty="0" smtClean="0">
                <a:solidFill>
                  <a:srgbClr val="0070C0"/>
                </a:solidFill>
              </a:rPr>
              <a:t>Allows client retry (roll-forward)</a:t>
            </a:r>
          </a:p>
          <a:p>
            <a:r>
              <a:rPr lang="en-US" dirty="0" smtClean="0">
                <a:solidFill>
                  <a:srgbClr val="0070C0"/>
                </a:solidFill>
              </a:rPr>
              <a:t>Allows pipelining of updates without waits</a:t>
            </a:r>
          </a:p>
          <a:p>
            <a:pPr marL="0" indent="0">
              <a:buNone/>
            </a:pPr>
            <a:endParaRPr lang="en-US" dirty="0" smtClean="0"/>
          </a:p>
        </p:txBody>
      </p:sp>
      <p:sp>
        <p:nvSpPr>
          <p:cNvPr id="3" name="Title 2"/>
          <p:cNvSpPr>
            <a:spLocks noGrp="1"/>
          </p:cNvSpPr>
          <p:nvPr>
            <p:ph type="title"/>
          </p:nvPr>
        </p:nvSpPr>
        <p:spPr/>
        <p:txBody>
          <a:bodyPr/>
          <a:lstStyle/>
          <a:p>
            <a:r>
              <a:rPr lang="en-US" sz="2600" b="0" i="0" kern="1200" dirty="0" err="1" smtClean="0">
                <a:solidFill>
                  <a:srgbClr val="0070C0"/>
                </a:solidFill>
                <a:effectLst/>
              </a:rPr>
              <a:t>Idempotency</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4790462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a:solidFill>
                  <a:srgbClr val="0070C0"/>
                </a:solidFill>
              </a:rPr>
              <a:t>R</a:t>
            </a:r>
            <a:r>
              <a:rPr lang="en-US" dirty="0" smtClean="0">
                <a:solidFill>
                  <a:srgbClr val="0070C0"/>
                </a:solidFill>
              </a:rPr>
              <a:t>eplace</a:t>
            </a:r>
            <a:r>
              <a:rPr lang="en-US" baseline="0" dirty="0" smtClean="0">
                <a:solidFill>
                  <a:srgbClr val="0070C0"/>
                </a:solidFill>
              </a:rPr>
              <a:t> read-modify-write</a:t>
            </a:r>
            <a:r>
              <a:rPr lang="en-US" dirty="0" smtClean="0">
                <a:solidFill>
                  <a:srgbClr val="0070C0"/>
                </a:solidFill>
              </a:rPr>
              <a:t> operations</a:t>
            </a:r>
          </a:p>
          <a:p>
            <a:pPr lvl="1"/>
            <a:r>
              <a:rPr lang="en-US" dirty="0">
                <a:solidFill>
                  <a:srgbClr val="0070C0"/>
                </a:solidFill>
              </a:rPr>
              <a:t>C</a:t>
            </a:r>
            <a:r>
              <a:rPr lang="en-US" baseline="0" dirty="0" smtClean="0">
                <a:solidFill>
                  <a:srgbClr val="0070C0"/>
                </a:solidFill>
              </a:rPr>
              <a:t>ounters</a:t>
            </a:r>
          </a:p>
          <a:p>
            <a:pPr lvl="1"/>
            <a:r>
              <a:rPr lang="en-US" dirty="0" smtClean="0">
                <a:solidFill>
                  <a:srgbClr val="0070C0"/>
                </a:solidFill>
              </a:rPr>
              <a:t>U</a:t>
            </a:r>
            <a:r>
              <a:rPr lang="en-US" baseline="0" dirty="0" smtClean="0">
                <a:solidFill>
                  <a:srgbClr val="0070C0"/>
                </a:solidFill>
              </a:rPr>
              <a:t>pdate</a:t>
            </a:r>
            <a:r>
              <a:rPr lang="en-US" dirty="0" smtClean="0">
                <a:solidFill>
                  <a:srgbClr val="0070C0"/>
                </a:solidFill>
              </a:rPr>
              <a:t>d aggregates</a:t>
            </a:r>
            <a:endParaRPr lang="en-US" baseline="0" dirty="0" smtClean="0">
              <a:solidFill>
                <a:srgbClr val="0070C0"/>
              </a:solidFill>
            </a:endParaRPr>
          </a:p>
          <a:p>
            <a:pPr lvl="1"/>
            <a:r>
              <a:rPr lang="en-US" dirty="0" smtClean="0">
                <a:solidFill>
                  <a:srgbClr val="0070C0"/>
                </a:solidFill>
              </a:rPr>
              <a:t>Lists (collection)</a:t>
            </a:r>
            <a:endParaRPr lang="en-US" dirty="0">
              <a:solidFill>
                <a:srgbClr val="0070C0"/>
              </a:solidFill>
            </a:endParaRPr>
          </a:p>
          <a:p>
            <a:pPr lvl="1"/>
            <a:endParaRPr lang="en-US" dirty="0" smtClean="0">
              <a:solidFill>
                <a:srgbClr val="0070C0"/>
              </a:solidFill>
            </a:endParaRPr>
          </a:p>
          <a:p>
            <a:pPr marL="225425" lvl="1" indent="0">
              <a:buNone/>
            </a:pPr>
            <a:r>
              <a:rPr lang="en-US" dirty="0" smtClean="0">
                <a:solidFill>
                  <a:srgbClr val="0070C0"/>
                </a:solidFill>
              </a:rPr>
              <a:t>With</a:t>
            </a:r>
          </a:p>
          <a:p>
            <a:pPr lvl="1"/>
            <a:r>
              <a:rPr lang="en-US" dirty="0" smtClean="0">
                <a:solidFill>
                  <a:srgbClr val="0070C0"/>
                </a:solidFill>
              </a:rPr>
              <a:t>data increment values which get aggregated in </a:t>
            </a:r>
            <a:r>
              <a:rPr lang="en-US" dirty="0" err="1" smtClean="0">
                <a:solidFill>
                  <a:srgbClr val="0070C0"/>
                </a:solidFill>
              </a:rPr>
              <a:t>microbatches</a:t>
            </a:r>
            <a:endParaRPr lang="en-US" dirty="0" smtClean="0">
              <a:solidFill>
                <a:srgbClr val="0070C0"/>
              </a:solidFill>
            </a:endParaRPr>
          </a:p>
          <a:p>
            <a:pPr lvl="1"/>
            <a:r>
              <a:rPr lang="en-US" dirty="0" smtClean="0">
                <a:solidFill>
                  <a:srgbClr val="0070C0"/>
                </a:solidFill>
              </a:rPr>
              <a:t>Cassandra 3.0 Aggregates</a:t>
            </a:r>
          </a:p>
          <a:p>
            <a:pPr lvl="1"/>
            <a:r>
              <a:rPr lang="en-US" dirty="0" smtClean="0">
                <a:solidFill>
                  <a:srgbClr val="0070C0"/>
                </a:solidFill>
              </a:rPr>
              <a:t>Sets (collection)</a:t>
            </a:r>
          </a:p>
          <a:p>
            <a:pPr lvl="1"/>
            <a:endParaRPr lang="en-US" dirty="0">
              <a:solidFill>
                <a:srgbClr val="0070C0"/>
              </a:solidFill>
            </a:endParaRPr>
          </a:p>
        </p:txBody>
      </p:sp>
      <p:sp>
        <p:nvSpPr>
          <p:cNvPr id="3" name="Title 2"/>
          <p:cNvSpPr>
            <a:spLocks noGrp="1"/>
          </p:cNvSpPr>
          <p:nvPr>
            <p:ph type="title"/>
          </p:nvPr>
        </p:nvSpPr>
        <p:spPr/>
        <p:txBody>
          <a:bodyPr/>
          <a:lstStyle/>
          <a:p>
            <a:r>
              <a:rPr lang="en-US" dirty="0" smtClean="0">
                <a:solidFill>
                  <a:srgbClr val="0070C0"/>
                </a:solidFill>
              </a:rPr>
              <a:t>Replace Read-Modify-Write</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96062245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p:txBody>
          <a:bodyPr/>
          <a:lstStyle/>
          <a:p>
            <a:r>
              <a:rPr lang="en-US" dirty="0" smtClean="0">
                <a:solidFill>
                  <a:srgbClr val="0070C0"/>
                </a:solidFill>
              </a:rPr>
              <a:t>Reads must wait</a:t>
            </a:r>
          </a:p>
          <a:p>
            <a:r>
              <a:rPr lang="en-US" dirty="0" smtClean="0">
                <a:solidFill>
                  <a:srgbClr val="0070C0"/>
                </a:solidFill>
              </a:rPr>
              <a:t>API Reads are 25-50x slower than writes</a:t>
            </a:r>
          </a:p>
          <a:p>
            <a:r>
              <a:rPr lang="en-US" dirty="0">
                <a:solidFill>
                  <a:srgbClr val="0070C0"/>
                </a:solidFill>
              </a:rPr>
              <a:t>Reads consume 5x the </a:t>
            </a:r>
            <a:r>
              <a:rPr lang="en-US" dirty="0" smtClean="0">
                <a:solidFill>
                  <a:srgbClr val="0070C0"/>
                </a:solidFill>
              </a:rPr>
              <a:t>resource bandwidth of a </a:t>
            </a:r>
            <a:r>
              <a:rPr lang="en-US" dirty="0">
                <a:solidFill>
                  <a:srgbClr val="0070C0"/>
                </a:solidFill>
              </a:rPr>
              <a:t>write</a:t>
            </a:r>
          </a:p>
          <a:p>
            <a:r>
              <a:rPr lang="en-US" dirty="0" smtClean="0">
                <a:solidFill>
                  <a:srgbClr val="0070C0"/>
                </a:solidFill>
              </a:rPr>
              <a:t>Disk is far cheaper than RAM, CPU, and Rack</a:t>
            </a:r>
          </a:p>
          <a:p>
            <a:r>
              <a:rPr lang="en-US" dirty="0" smtClean="0">
                <a:solidFill>
                  <a:srgbClr val="0070C0"/>
                </a:solidFill>
              </a:rPr>
              <a:t>So</a:t>
            </a:r>
          </a:p>
          <a:p>
            <a:pPr lvl="1"/>
            <a:r>
              <a:rPr lang="en-US" dirty="0" smtClean="0">
                <a:solidFill>
                  <a:srgbClr val="0070C0"/>
                </a:solidFill>
              </a:rPr>
              <a:t>Design writes for reads</a:t>
            </a:r>
          </a:p>
          <a:p>
            <a:pPr lvl="1"/>
            <a:r>
              <a:rPr lang="en-US" dirty="0" smtClean="0">
                <a:solidFill>
                  <a:srgbClr val="0070C0"/>
                </a:solidFill>
              </a:rPr>
              <a:t>De-normalization the same as for relational</a:t>
            </a:r>
          </a:p>
          <a:p>
            <a:pPr lvl="2"/>
            <a:r>
              <a:rPr lang="en-US" dirty="0" smtClean="0">
                <a:solidFill>
                  <a:srgbClr val="0070C0"/>
                </a:solidFill>
              </a:rPr>
              <a:t>Multiple materialized views and temp tables</a:t>
            </a:r>
          </a:p>
          <a:p>
            <a:pPr lvl="2"/>
            <a:r>
              <a:rPr lang="en-US" dirty="0" smtClean="0">
                <a:solidFill>
                  <a:srgbClr val="0070C0"/>
                </a:solidFill>
              </a:rPr>
              <a:t>Summary tables</a:t>
            </a:r>
          </a:p>
        </p:txBody>
      </p:sp>
      <p:sp>
        <p:nvSpPr>
          <p:cNvPr id="3" name="Title 2"/>
          <p:cNvSpPr>
            <a:spLocks noGrp="1"/>
          </p:cNvSpPr>
          <p:nvPr>
            <p:ph type="title"/>
          </p:nvPr>
        </p:nvSpPr>
        <p:spPr/>
        <p:txBody>
          <a:bodyPr/>
          <a:lstStyle/>
          <a:p>
            <a:r>
              <a:rPr lang="en-US" dirty="0" smtClean="0">
                <a:solidFill>
                  <a:srgbClr val="0070C0"/>
                </a:solidFill>
              </a:rPr>
              <a:t>Denormalize</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186556432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61035" y="133038"/>
            <a:ext cx="8205261" cy="785553"/>
          </a:xfrm>
        </p:spPr>
        <p:txBody>
          <a:bodyPr/>
          <a:lstStyle/>
          <a:p>
            <a:r>
              <a:rPr lang="en-US" sz="2600" b="0" i="0" kern="1200" dirty="0" smtClean="0">
                <a:solidFill>
                  <a:srgbClr val="0070C0"/>
                </a:solidFill>
                <a:effectLst/>
              </a:rPr>
              <a:t>Nesting Rows in the Partitions – 1 of 3  </a:t>
            </a:r>
            <a:endParaRPr lang="en-US" dirty="0">
              <a:solidFill>
                <a:srgbClr val="0070C0"/>
              </a:solidFill>
            </a:endParaRPr>
          </a:p>
        </p:txBody>
      </p:sp>
      <p:pic>
        <p:nvPicPr>
          <p:cNvPr id="7" name="Picture 6"/>
          <p:cNvPicPr>
            <a:picLocks noChangeAspect="1"/>
          </p:cNvPicPr>
          <p:nvPr/>
        </p:nvPicPr>
        <p:blipFill>
          <a:blip r:embed="rId2"/>
          <a:stretch>
            <a:fillRect/>
          </a:stretch>
        </p:blipFill>
        <p:spPr>
          <a:xfrm>
            <a:off x="427496" y="1214462"/>
            <a:ext cx="5585504" cy="5129369"/>
          </a:xfrm>
          <a:prstGeom prst="rect">
            <a:avLst/>
          </a:prstGeom>
        </p:spPr>
      </p:pic>
      <p:pic>
        <p:nvPicPr>
          <p:cNvPr id="5" name="Picture 4"/>
          <p:cNvPicPr>
            <a:picLocks noChangeAspect="1"/>
          </p:cNvPicPr>
          <p:nvPr/>
        </p:nvPicPr>
        <p:blipFill>
          <a:blip r:embed="rId3"/>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91408542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2997" y="1206840"/>
            <a:ext cx="8228012" cy="378449"/>
          </a:xfrm>
        </p:spPr>
        <p:txBody>
          <a:bodyPr>
            <a:normAutofit/>
          </a:bodyPr>
          <a:lstStyle/>
          <a:p>
            <a:pPr marL="0" indent="0">
              <a:buNone/>
            </a:pPr>
            <a:r>
              <a:rPr lang="en-US" sz="2000" dirty="0" smtClean="0">
                <a:solidFill>
                  <a:srgbClr val="0070C0"/>
                </a:solidFill>
              </a:rPr>
              <a:t>Write nested data to further reduce the read to 1 partition</a:t>
            </a:r>
            <a:endParaRPr lang="en-US" sz="2000" dirty="0">
              <a:solidFill>
                <a:srgbClr val="0070C0"/>
              </a:solidFill>
            </a:endParaRPr>
          </a:p>
        </p:txBody>
      </p:sp>
      <p:sp>
        <p:nvSpPr>
          <p:cNvPr id="3" name="Title 2"/>
          <p:cNvSpPr>
            <a:spLocks noGrp="1"/>
          </p:cNvSpPr>
          <p:nvPr>
            <p:ph type="title"/>
          </p:nvPr>
        </p:nvSpPr>
        <p:spPr/>
        <p:txBody>
          <a:bodyPr/>
          <a:lstStyle/>
          <a:p>
            <a:r>
              <a:rPr lang="en-US" b="0" dirty="0">
                <a:solidFill>
                  <a:srgbClr val="0070C0"/>
                </a:solidFill>
              </a:rPr>
              <a:t>Nesting Rows in the Partitions – </a:t>
            </a:r>
            <a:r>
              <a:rPr lang="en-US" b="0" dirty="0" smtClean="0">
                <a:solidFill>
                  <a:srgbClr val="0070C0"/>
                </a:solidFill>
              </a:rPr>
              <a:t>2 </a:t>
            </a:r>
            <a:r>
              <a:rPr lang="en-US" b="0" dirty="0">
                <a:solidFill>
                  <a:srgbClr val="0070C0"/>
                </a:solidFill>
              </a:rPr>
              <a:t>of </a:t>
            </a:r>
            <a:r>
              <a:rPr lang="en-US" b="0" dirty="0" smtClean="0">
                <a:solidFill>
                  <a:srgbClr val="0070C0"/>
                </a:solidFill>
              </a:rPr>
              <a:t>3</a:t>
            </a:r>
            <a:endParaRPr lang="en-US" dirty="0">
              <a:solidFill>
                <a:srgbClr val="0070C0"/>
              </a:solidFill>
            </a:endParaRPr>
          </a:p>
        </p:txBody>
      </p:sp>
      <p:pic>
        <p:nvPicPr>
          <p:cNvPr id="4" name="Picture 3"/>
          <p:cNvPicPr>
            <a:picLocks noChangeAspect="1"/>
          </p:cNvPicPr>
          <p:nvPr/>
        </p:nvPicPr>
        <p:blipFill>
          <a:blip r:embed="rId2"/>
          <a:stretch>
            <a:fillRect/>
          </a:stretch>
        </p:blipFill>
        <p:spPr>
          <a:xfrm>
            <a:off x="286216" y="1474041"/>
            <a:ext cx="8413839" cy="5179730"/>
          </a:xfrm>
          <a:prstGeom prst="rect">
            <a:avLst/>
          </a:prstGeom>
        </p:spPr>
      </p:pic>
    </p:spTree>
    <p:extLst>
      <p:ext uri="{BB962C8B-B14F-4D97-AF65-F5344CB8AC3E}">
        <p14:creationId xmlns:p14="http://schemas.microsoft.com/office/powerpoint/2010/main" val="41617330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66819" y="1345391"/>
            <a:ext cx="8228012" cy="523809"/>
          </a:xfrm>
        </p:spPr>
        <p:txBody>
          <a:bodyPr>
            <a:normAutofit fontScale="92500"/>
          </a:bodyPr>
          <a:lstStyle/>
          <a:p>
            <a:pPr marL="0" indent="0">
              <a:buNone/>
            </a:pPr>
            <a:r>
              <a:rPr lang="en-US" dirty="0" smtClean="0">
                <a:solidFill>
                  <a:srgbClr val="0070C0"/>
                </a:solidFill>
              </a:rPr>
              <a:t>Cassandra </a:t>
            </a:r>
            <a:r>
              <a:rPr lang="en-US" dirty="0">
                <a:solidFill>
                  <a:srgbClr val="0070C0"/>
                </a:solidFill>
              </a:rPr>
              <a:t>allows 3 levels to be nested in a single </a:t>
            </a:r>
            <a:r>
              <a:rPr lang="en-US" dirty="0" smtClean="0">
                <a:solidFill>
                  <a:srgbClr val="0070C0"/>
                </a:solidFill>
              </a:rPr>
              <a:t>partition</a:t>
            </a:r>
            <a:endParaRPr lang="en-US" dirty="0">
              <a:solidFill>
                <a:srgbClr val="0070C0"/>
              </a:solidFill>
            </a:endParaRPr>
          </a:p>
        </p:txBody>
      </p:sp>
      <p:sp>
        <p:nvSpPr>
          <p:cNvPr id="3" name="Title 2"/>
          <p:cNvSpPr>
            <a:spLocks noGrp="1"/>
          </p:cNvSpPr>
          <p:nvPr>
            <p:ph type="title"/>
          </p:nvPr>
        </p:nvSpPr>
        <p:spPr/>
        <p:txBody>
          <a:bodyPr>
            <a:normAutofit/>
          </a:bodyPr>
          <a:lstStyle/>
          <a:p>
            <a:r>
              <a:rPr lang="en-US" b="0" dirty="0">
                <a:solidFill>
                  <a:srgbClr val="0070C0"/>
                </a:solidFill>
              </a:rPr>
              <a:t>Nesting Rows in the Partitions – </a:t>
            </a:r>
            <a:r>
              <a:rPr lang="en-US" b="0" dirty="0" smtClean="0">
                <a:solidFill>
                  <a:srgbClr val="0070C0"/>
                </a:solidFill>
              </a:rPr>
              <a:t>3 </a:t>
            </a:r>
            <a:r>
              <a:rPr lang="en-US" b="0" dirty="0">
                <a:solidFill>
                  <a:srgbClr val="0070C0"/>
                </a:solidFill>
              </a:rPr>
              <a:t>of 3</a:t>
            </a:r>
            <a:endParaRPr lang="en-US" dirty="0">
              <a:solidFill>
                <a:srgbClr val="0070C0"/>
              </a:solidFill>
            </a:endParaRPr>
          </a:p>
        </p:txBody>
      </p:sp>
      <p:pic>
        <p:nvPicPr>
          <p:cNvPr id="7" name="Picture 6"/>
          <p:cNvPicPr>
            <a:picLocks noChangeAspect="1"/>
          </p:cNvPicPr>
          <p:nvPr/>
        </p:nvPicPr>
        <p:blipFill>
          <a:blip r:embed="rId2"/>
          <a:stretch>
            <a:fillRect/>
          </a:stretch>
        </p:blipFill>
        <p:spPr>
          <a:xfrm>
            <a:off x="381563" y="2657883"/>
            <a:ext cx="8153400" cy="2641600"/>
          </a:xfrm>
          <a:prstGeom prst="rect">
            <a:avLst/>
          </a:prstGeom>
        </p:spPr>
      </p:pic>
      <p:pic>
        <p:nvPicPr>
          <p:cNvPr id="5" name="Picture 4"/>
          <p:cNvPicPr>
            <a:picLocks noChangeAspect="1"/>
          </p:cNvPicPr>
          <p:nvPr/>
        </p:nvPicPr>
        <p:blipFill>
          <a:blip r:embed="rId3"/>
          <a:stretch>
            <a:fillRect/>
          </a:stretch>
        </p:blipFill>
        <p:spPr>
          <a:xfrm>
            <a:off x="7170963" y="5313009"/>
            <a:ext cx="1667108" cy="1209844"/>
          </a:xfrm>
          <a:prstGeom prst="rect">
            <a:avLst/>
          </a:prstGeom>
        </p:spPr>
      </p:pic>
    </p:spTree>
    <p:extLst>
      <p:ext uri="{BB962C8B-B14F-4D97-AF65-F5344CB8AC3E}">
        <p14:creationId xmlns:p14="http://schemas.microsoft.com/office/powerpoint/2010/main" val="2302919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TextBox 2"/>
          <p:cNvSpPr txBox="1"/>
          <p:nvPr/>
        </p:nvSpPr>
        <p:spPr>
          <a:xfrm>
            <a:off x="1" y="2926097"/>
            <a:ext cx="8975188" cy="830997"/>
          </a:xfrm>
          <a:prstGeom prst="rect">
            <a:avLst/>
          </a:prstGeom>
          <a:noFill/>
        </p:spPr>
        <p:txBody>
          <a:bodyPr wrap="square" rtlCol="0">
            <a:spAutoFit/>
          </a:bodyPr>
          <a:lstStyle/>
          <a:p>
            <a:pPr algn="ctr"/>
            <a:r>
              <a:rPr lang="en-US" sz="4800" dirty="0" smtClean="0">
                <a:solidFill>
                  <a:schemeClr val="accent2">
                    <a:lumMod val="75000"/>
                  </a:schemeClr>
                </a:solidFill>
              </a:rPr>
              <a:t>Summary / Takeaways</a:t>
            </a:r>
            <a:endParaRPr lang="en-US" sz="4800" dirty="0">
              <a:solidFill>
                <a:schemeClr val="accent2">
                  <a:lumMod val="75000"/>
                </a:schemeClr>
              </a:solidFill>
            </a:endParaRPr>
          </a:p>
        </p:txBody>
      </p:sp>
      <p:sp>
        <p:nvSpPr>
          <p:cNvPr id="4" name="Title 3"/>
          <p:cNvSpPr>
            <a:spLocks noGrp="1"/>
          </p:cNvSpPr>
          <p:nvPr>
            <p:ph type="title" idx="4294967295"/>
          </p:nvPr>
        </p:nvSpPr>
        <p:spPr/>
        <p:txBody>
          <a:bodyPr/>
          <a:lstStyle/>
          <a:p>
            <a:endParaRPr lang="en-US" dirty="0"/>
          </a:p>
        </p:txBody>
      </p:sp>
    </p:spTree>
    <p:extLst>
      <p:ext uri="{BB962C8B-B14F-4D97-AF65-F5344CB8AC3E}">
        <p14:creationId xmlns:p14="http://schemas.microsoft.com/office/powerpoint/2010/main" val="994527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209691" cy="4977472"/>
          </a:xfrm>
        </p:spPr>
        <p:txBody>
          <a:bodyPr>
            <a:normAutofit/>
          </a:bodyPr>
          <a:lstStyle/>
          <a:p>
            <a:r>
              <a:rPr lang="en-US" dirty="0" smtClean="0">
                <a:solidFill>
                  <a:srgbClr val="0070C0"/>
                </a:solidFill>
              </a:rPr>
              <a:t>Treat data </a:t>
            </a:r>
            <a:r>
              <a:rPr lang="en-US" dirty="0" smtClean="0">
                <a:solidFill>
                  <a:srgbClr val="0070C0"/>
                </a:solidFill>
              </a:rPr>
              <a:t>pipeline as </a:t>
            </a:r>
            <a:r>
              <a:rPr lang="en-US" dirty="0" smtClean="0">
                <a:solidFill>
                  <a:srgbClr val="0070C0"/>
                </a:solidFill>
              </a:rPr>
              <a:t>value chain and accelerate movement using fit-for-purpose </a:t>
            </a:r>
            <a:r>
              <a:rPr lang="en-US" dirty="0" err="1">
                <a:solidFill>
                  <a:srgbClr val="0070C0"/>
                </a:solidFill>
              </a:rPr>
              <a:t>B</a:t>
            </a:r>
            <a:r>
              <a:rPr lang="en-US" dirty="0" err="1" smtClean="0">
                <a:solidFill>
                  <a:srgbClr val="0070C0"/>
                </a:solidFill>
              </a:rPr>
              <a:t>igdata</a:t>
            </a:r>
            <a:r>
              <a:rPr lang="en-US" dirty="0" smtClean="0">
                <a:solidFill>
                  <a:srgbClr val="0070C0"/>
                </a:solidFill>
              </a:rPr>
              <a:t> stack.</a:t>
            </a:r>
          </a:p>
          <a:p>
            <a:r>
              <a:rPr lang="en-US" dirty="0" smtClean="0">
                <a:solidFill>
                  <a:srgbClr val="0070C0"/>
                </a:solidFill>
              </a:rPr>
              <a:t>Design your apps to drive latency/throughput visibility</a:t>
            </a:r>
            <a:endParaRPr lang="en-US" dirty="0" smtClean="0">
              <a:solidFill>
                <a:srgbClr val="0070C0"/>
              </a:solidFill>
            </a:endParaRPr>
          </a:p>
          <a:p>
            <a:r>
              <a:rPr lang="en-US" dirty="0" smtClean="0">
                <a:solidFill>
                  <a:srgbClr val="0070C0"/>
                </a:solidFill>
              </a:rPr>
              <a:t>Micro batch in every layer possible to get high throughput</a:t>
            </a:r>
          </a:p>
          <a:p>
            <a:r>
              <a:rPr lang="en-US" dirty="0" smtClean="0">
                <a:solidFill>
                  <a:srgbClr val="0070C0"/>
                </a:solidFill>
              </a:rPr>
              <a:t>Enrich data in </a:t>
            </a:r>
            <a:r>
              <a:rPr lang="en-US" dirty="0">
                <a:solidFill>
                  <a:srgbClr val="0070C0"/>
                </a:solidFill>
              </a:rPr>
              <a:t>K</a:t>
            </a:r>
            <a:r>
              <a:rPr lang="en-US" dirty="0" smtClean="0">
                <a:solidFill>
                  <a:srgbClr val="0070C0"/>
                </a:solidFill>
              </a:rPr>
              <a:t>afka </a:t>
            </a:r>
            <a:r>
              <a:rPr lang="en-US" dirty="0" smtClean="0">
                <a:solidFill>
                  <a:srgbClr val="0070C0"/>
                </a:solidFill>
              </a:rPr>
              <a:t>using spark/spark streaming as process engine.</a:t>
            </a:r>
          </a:p>
          <a:p>
            <a:r>
              <a:rPr lang="en-US" dirty="0" smtClean="0">
                <a:solidFill>
                  <a:srgbClr val="0070C0"/>
                </a:solidFill>
              </a:rPr>
              <a:t>Cache frequently accessed data closer to code to get best throughput.</a:t>
            </a:r>
          </a:p>
          <a:p>
            <a:r>
              <a:rPr lang="en-US" dirty="0" smtClean="0">
                <a:solidFill>
                  <a:srgbClr val="0070C0"/>
                </a:solidFill>
              </a:rPr>
              <a:t>Focus on  </a:t>
            </a:r>
            <a:r>
              <a:rPr lang="en-US" dirty="0" err="1" smtClean="0">
                <a:solidFill>
                  <a:srgbClr val="0070C0"/>
                </a:solidFill>
              </a:rPr>
              <a:t>datamodel</a:t>
            </a:r>
            <a:r>
              <a:rPr lang="en-US" dirty="0" smtClean="0">
                <a:solidFill>
                  <a:srgbClr val="0070C0"/>
                </a:solidFill>
              </a:rPr>
              <a:t> and Access patterns   </a:t>
            </a:r>
          </a:p>
          <a:p>
            <a:r>
              <a:rPr lang="en-US" dirty="0" smtClean="0">
                <a:solidFill>
                  <a:srgbClr val="0070C0"/>
                </a:solidFill>
              </a:rPr>
              <a:t>Review </a:t>
            </a:r>
            <a:r>
              <a:rPr lang="en-US" dirty="0" smtClean="0">
                <a:solidFill>
                  <a:srgbClr val="0070C0"/>
                </a:solidFill>
              </a:rPr>
              <a:t>distinct features of </a:t>
            </a:r>
            <a:r>
              <a:rPr lang="en-US" dirty="0" err="1">
                <a:solidFill>
                  <a:srgbClr val="0070C0"/>
                </a:solidFill>
              </a:rPr>
              <a:t>B</a:t>
            </a:r>
            <a:r>
              <a:rPr lang="en-US" dirty="0" err="1" smtClean="0">
                <a:solidFill>
                  <a:srgbClr val="0070C0"/>
                </a:solidFill>
              </a:rPr>
              <a:t>igdata</a:t>
            </a:r>
            <a:r>
              <a:rPr lang="en-US" dirty="0" smtClean="0">
                <a:solidFill>
                  <a:srgbClr val="0070C0"/>
                </a:solidFill>
              </a:rPr>
              <a:t> technology platform for data acceleration (Accenture Approach white paper).</a:t>
            </a:r>
          </a:p>
          <a:p>
            <a:endParaRPr lang="en-US" dirty="0" smtClean="0">
              <a:solidFill>
                <a:srgbClr val="0070C0"/>
              </a:solidFill>
            </a:endParaRPr>
          </a:p>
          <a:p>
            <a:endParaRPr lang="en-US" dirty="0" smtClean="0">
              <a:solidFill>
                <a:srgbClr val="0070C0"/>
              </a:solidFill>
            </a:endParaRPr>
          </a:p>
          <a:p>
            <a:endParaRPr lang="en-US" dirty="0" smtClean="0"/>
          </a:p>
          <a:p>
            <a:endParaRPr lang="en-US" dirty="0"/>
          </a:p>
        </p:txBody>
      </p:sp>
      <p:sp>
        <p:nvSpPr>
          <p:cNvPr id="4" name="Title 3"/>
          <p:cNvSpPr>
            <a:spLocks noGrp="1"/>
          </p:cNvSpPr>
          <p:nvPr>
            <p:ph type="title"/>
          </p:nvPr>
        </p:nvSpPr>
        <p:spPr/>
        <p:txBody>
          <a:bodyPr/>
          <a:lstStyle/>
          <a:p>
            <a:r>
              <a:rPr lang="en-US" dirty="0" smtClean="0">
                <a:solidFill>
                  <a:srgbClr val="0070C0"/>
                </a:solidFill>
              </a:rPr>
              <a:t>Summary  / Take Away</a:t>
            </a:r>
            <a:endParaRPr lang="en-US" dirty="0">
              <a:solidFill>
                <a:srgbClr val="0070C0"/>
              </a:solidFill>
            </a:endParaRPr>
          </a:p>
        </p:txBody>
      </p:sp>
    </p:spTree>
    <p:extLst>
      <p:ext uri="{BB962C8B-B14F-4D97-AF65-F5344CB8AC3E}">
        <p14:creationId xmlns:p14="http://schemas.microsoft.com/office/powerpoint/2010/main" val="294987406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209691" cy="4977472"/>
          </a:xfrm>
        </p:spPr>
        <p:txBody>
          <a:bodyPr>
            <a:normAutofit lnSpcReduction="10000"/>
          </a:bodyPr>
          <a:lstStyle/>
          <a:p>
            <a:r>
              <a:rPr lang="en-US" dirty="0" smtClean="0">
                <a:solidFill>
                  <a:srgbClr val="0070C0"/>
                </a:solidFill>
              </a:rPr>
              <a:t>Data Acceleration and Micro Batching</a:t>
            </a:r>
          </a:p>
          <a:p>
            <a:r>
              <a:rPr lang="en-US" dirty="0" smtClean="0">
                <a:solidFill>
                  <a:srgbClr val="0070C0"/>
                </a:solidFill>
              </a:rPr>
              <a:t>Big data  Architecture</a:t>
            </a:r>
          </a:p>
          <a:p>
            <a:pPr lvl="1"/>
            <a:r>
              <a:rPr lang="en-US" dirty="0" smtClean="0">
                <a:solidFill>
                  <a:srgbClr val="0070C0"/>
                </a:solidFill>
              </a:rPr>
              <a:t>Technical  Architecture</a:t>
            </a:r>
          </a:p>
          <a:p>
            <a:pPr lvl="1"/>
            <a:r>
              <a:rPr lang="en-US" dirty="0" smtClean="0">
                <a:solidFill>
                  <a:srgbClr val="0070C0"/>
                </a:solidFill>
              </a:rPr>
              <a:t>Application Architecture </a:t>
            </a:r>
          </a:p>
          <a:p>
            <a:pPr lvl="1"/>
            <a:r>
              <a:rPr lang="en-US" dirty="0" smtClean="0">
                <a:solidFill>
                  <a:srgbClr val="0070C0"/>
                </a:solidFill>
              </a:rPr>
              <a:t>Data </a:t>
            </a:r>
            <a:r>
              <a:rPr lang="en-US" dirty="0">
                <a:solidFill>
                  <a:srgbClr val="0070C0"/>
                </a:solidFill>
              </a:rPr>
              <a:t>S</a:t>
            </a:r>
            <a:r>
              <a:rPr lang="en-US" dirty="0" smtClean="0">
                <a:solidFill>
                  <a:srgbClr val="0070C0"/>
                </a:solidFill>
              </a:rPr>
              <a:t>upply Chain </a:t>
            </a:r>
            <a:r>
              <a:rPr lang="en-US" dirty="0" smtClean="0">
                <a:solidFill>
                  <a:srgbClr val="0070C0"/>
                </a:solidFill>
              </a:rPr>
              <a:t>Approach </a:t>
            </a:r>
            <a:r>
              <a:rPr lang="en-US" dirty="0" smtClean="0">
                <a:solidFill>
                  <a:srgbClr val="0070C0"/>
                </a:solidFill>
              </a:rPr>
              <a:t>&amp; Framework</a:t>
            </a:r>
          </a:p>
          <a:p>
            <a:r>
              <a:rPr lang="en-US" dirty="0" smtClean="0">
                <a:solidFill>
                  <a:srgbClr val="0070C0"/>
                </a:solidFill>
              </a:rPr>
              <a:t>Application Design &amp; Operations</a:t>
            </a:r>
          </a:p>
          <a:p>
            <a:pPr lvl="1"/>
            <a:r>
              <a:rPr lang="en-US" dirty="0" smtClean="0">
                <a:solidFill>
                  <a:srgbClr val="0070C0"/>
                </a:solidFill>
              </a:rPr>
              <a:t>Design Considerations</a:t>
            </a:r>
          </a:p>
          <a:p>
            <a:pPr lvl="1"/>
            <a:r>
              <a:rPr lang="en-US" dirty="0" smtClean="0">
                <a:solidFill>
                  <a:srgbClr val="0070C0"/>
                </a:solidFill>
              </a:rPr>
              <a:t>Data Flow </a:t>
            </a:r>
          </a:p>
          <a:p>
            <a:pPr lvl="1"/>
            <a:r>
              <a:rPr lang="en-US" dirty="0" smtClean="0">
                <a:solidFill>
                  <a:srgbClr val="0070C0"/>
                </a:solidFill>
              </a:rPr>
              <a:t>Optimizations and Operations</a:t>
            </a:r>
          </a:p>
          <a:p>
            <a:r>
              <a:rPr lang="en-US" dirty="0" smtClean="0">
                <a:solidFill>
                  <a:srgbClr val="0070C0"/>
                </a:solidFill>
              </a:rPr>
              <a:t>Application Access Patterns </a:t>
            </a:r>
            <a:endParaRPr lang="en-US" dirty="0">
              <a:solidFill>
                <a:srgbClr val="0070C0"/>
              </a:solidFill>
            </a:endParaRPr>
          </a:p>
          <a:p>
            <a:pPr lvl="1"/>
            <a:r>
              <a:rPr lang="en-US" dirty="0" smtClean="0">
                <a:solidFill>
                  <a:srgbClr val="0070C0"/>
                </a:solidFill>
              </a:rPr>
              <a:t>The Problems and Physics </a:t>
            </a:r>
            <a:endParaRPr lang="en-US" dirty="0" smtClean="0">
              <a:solidFill>
                <a:srgbClr val="0070C0"/>
              </a:solidFill>
            </a:endParaRPr>
          </a:p>
          <a:p>
            <a:pPr lvl="1"/>
            <a:r>
              <a:rPr lang="en-US" dirty="0" err="1" smtClean="0">
                <a:solidFill>
                  <a:srgbClr val="0070C0"/>
                </a:solidFill>
              </a:rPr>
              <a:t>Idempotency</a:t>
            </a:r>
            <a:r>
              <a:rPr lang="en-US" dirty="0" smtClean="0">
                <a:solidFill>
                  <a:srgbClr val="0070C0"/>
                </a:solidFill>
              </a:rPr>
              <a:t> </a:t>
            </a:r>
            <a:endParaRPr lang="en-US" dirty="0" smtClean="0">
              <a:solidFill>
                <a:srgbClr val="0070C0"/>
              </a:solidFill>
            </a:endParaRPr>
          </a:p>
          <a:p>
            <a:pPr lvl="1"/>
            <a:r>
              <a:rPr lang="en-US" dirty="0" smtClean="0">
                <a:solidFill>
                  <a:srgbClr val="0070C0"/>
                </a:solidFill>
              </a:rPr>
              <a:t>Partition per Read  </a:t>
            </a:r>
            <a:endParaRPr lang="en-US" dirty="0" smtClean="0">
              <a:solidFill>
                <a:srgbClr val="0070C0"/>
              </a:solidFill>
            </a:endParaRPr>
          </a:p>
          <a:p>
            <a:r>
              <a:rPr lang="en-US" dirty="0" smtClean="0">
                <a:solidFill>
                  <a:srgbClr val="0070C0"/>
                </a:solidFill>
              </a:rPr>
              <a:t>Takeaways</a:t>
            </a:r>
          </a:p>
          <a:p>
            <a:endParaRPr lang="en-US" dirty="0" smtClean="0"/>
          </a:p>
          <a:p>
            <a:endParaRPr lang="en-US" dirty="0"/>
          </a:p>
        </p:txBody>
      </p:sp>
      <p:sp>
        <p:nvSpPr>
          <p:cNvPr id="3" name="Content Placeholder 2"/>
          <p:cNvSpPr>
            <a:spLocks noGrp="1"/>
          </p:cNvSpPr>
          <p:nvPr>
            <p:ph sz="quarter" idx="13"/>
          </p:nvPr>
        </p:nvSpPr>
        <p:spPr/>
        <p:txBody>
          <a:bodyPr/>
          <a:lstStyle/>
          <a:p>
            <a:endParaRPr lang="en-US" dirty="0" smtClean="0"/>
          </a:p>
          <a:p>
            <a:endParaRPr lang="en-US" dirty="0"/>
          </a:p>
        </p:txBody>
      </p:sp>
      <p:sp>
        <p:nvSpPr>
          <p:cNvPr id="4" name="Title 3"/>
          <p:cNvSpPr>
            <a:spLocks noGrp="1"/>
          </p:cNvSpPr>
          <p:nvPr>
            <p:ph type="title"/>
          </p:nvPr>
        </p:nvSpPr>
        <p:spPr/>
        <p:txBody>
          <a:bodyPr/>
          <a:lstStyle/>
          <a:p>
            <a:r>
              <a:rPr lang="en-US" dirty="0" smtClean="0">
                <a:solidFill>
                  <a:srgbClr val="0070C0"/>
                </a:solidFill>
              </a:rPr>
              <a:t>Agenda</a:t>
            </a:r>
            <a:endParaRPr lang="en-US" dirty="0">
              <a:solidFill>
                <a:srgbClr val="0070C0"/>
              </a:solidFill>
            </a:endParaRPr>
          </a:p>
        </p:txBody>
      </p:sp>
      <p:pic>
        <p:nvPicPr>
          <p:cNvPr id="5" name="Picture 4"/>
          <p:cNvPicPr>
            <a:picLocks noChangeAspect="1"/>
          </p:cNvPicPr>
          <p:nvPr/>
        </p:nvPicPr>
        <p:blipFill>
          <a:blip r:embed="rId2"/>
          <a:stretch>
            <a:fillRect/>
          </a:stretch>
        </p:blipFill>
        <p:spPr>
          <a:xfrm>
            <a:off x="7381326" y="5421145"/>
            <a:ext cx="1667108" cy="1209844"/>
          </a:xfrm>
          <a:prstGeom prst="rect">
            <a:avLst/>
          </a:prstGeom>
        </p:spPr>
      </p:pic>
    </p:spTree>
    <p:extLst>
      <p:ext uri="{BB962C8B-B14F-4D97-AF65-F5344CB8AC3E}">
        <p14:creationId xmlns:p14="http://schemas.microsoft.com/office/powerpoint/2010/main" val="38308586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2"/>
          </p:nvPr>
        </p:nvSpPr>
        <p:spPr>
          <a:xfrm>
            <a:off x="457201" y="1381125"/>
            <a:ext cx="7209691" cy="4977472"/>
          </a:xfrm>
        </p:spPr>
        <p:txBody>
          <a:bodyPr>
            <a:normAutofit/>
          </a:bodyPr>
          <a:lstStyle/>
          <a:p>
            <a:r>
              <a:rPr lang="en-US" sz="3200" dirty="0" smtClean="0">
                <a:solidFill>
                  <a:srgbClr val="0070C0"/>
                </a:solidFill>
              </a:rPr>
              <a:t>Data as Value Chain</a:t>
            </a:r>
          </a:p>
          <a:p>
            <a:r>
              <a:rPr lang="en-US" sz="3200" dirty="0" smtClean="0">
                <a:solidFill>
                  <a:srgbClr val="0070C0"/>
                </a:solidFill>
              </a:rPr>
              <a:t>Data Acceleration </a:t>
            </a:r>
          </a:p>
          <a:p>
            <a:pPr lvl="1"/>
            <a:r>
              <a:rPr lang="en-US" sz="3200" dirty="0" smtClean="0">
                <a:solidFill>
                  <a:srgbClr val="0070C0"/>
                </a:solidFill>
              </a:rPr>
              <a:t>Movement</a:t>
            </a:r>
          </a:p>
          <a:p>
            <a:pPr lvl="1"/>
            <a:r>
              <a:rPr lang="en-US" sz="3200" dirty="0" smtClean="0">
                <a:solidFill>
                  <a:srgbClr val="0070C0"/>
                </a:solidFill>
              </a:rPr>
              <a:t>Processing</a:t>
            </a:r>
          </a:p>
          <a:p>
            <a:pPr lvl="1"/>
            <a:r>
              <a:rPr lang="en-US" sz="3200" dirty="0" smtClean="0">
                <a:solidFill>
                  <a:srgbClr val="0070C0"/>
                </a:solidFill>
              </a:rPr>
              <a:t>Insights</a:t>
            </a:r>
          </a:p>
          <a:p>
            <a:r>
              <a:rPr lang="en-US" sz="3200" dirty="0" smtClean="0">
                <a:solidFill>
                  <a:srgbClr val="0070C0"/>
                </a:solidFill>
              </a:rPr>
              <a:t>High throughput with Micro Batch</a:t>
            </a:r>
          </a:p>
          <a:p>
            <a:endParaRPr lang="en-US" sz="3600" dirty="0" smtClean="0"/>
          </a:p>
          <a:p>
            <a:endParaRPr lang="en-US" dirty="0"/>
          </a:p>
        </p:txBody>
      </p:sp>
      <p:sp>
        <p:nvSpPr>
          <p:cNvPr id="3" name="Content Placeholder 2"/>
          <p:cNvSpPr>
            <a:spLocks noGrp="1"/>
          </p:cNvSpPr>
          <p:nvPr>
            <p:ph sz="quarter" idx="13"/>
          </p:nvPr>
        </p:nvSpPr>
        <p:spPr/>
        <p:txBody>
          <a:bodyPr/>
          <a:lstStyle/>
          <a:p>
            <a:endParaRPr lang="en-US" dirty="0" smtClean="0"/>
          </a:p>
          <a:p>
            <a:endParaRPr lang="en-US" dirty="0"/>
          </a:p>
        </p:txBody>
      </p:sp>
      <p:sp>
        <p:nvSpPr>
          <p:cNvPr id="4" name="Title 3"/>
          <p:cNvSpPr>
            <a:spLocks noGrp="1"/>
          </p:cNvSpPr>
          <p:nvPr>
            <p:ph type="title"/>
          </p:nvPr>
        </p:nvSpPr>
        <p:spPr/>
        <p:txBody>
          <a:bodyPr/>
          <a:lstStyle/>
          <a:p>
            <a:r>
              <a:rPr lang="en-US" dirty="0" smtClean="0">
                <a:solidFill>
                  <a:srgbClr val="0070C0"/>
                </a:solidFill>
              </a:rPr>
              <a:t>Data Acceleration  &amp;  Micro Batch !</a:t>
            </a:r>
            <a:endParaRPr lang="en-US" dirty="0">
              <a:solidFill>
                <a:srgbClr val="0070C0"/>
              </a:solidFill>
            </a:endParaRPr>
          </a:p>
        </p:txBody>
      </p:sp>
      <p:pic>
        <p:nvPicPr>
          <p:cNvPr id="5" name="Picture 4"/>
          <p:cNvPicPr>
            <a:picLocks noChangeAspect="1"/>
          </p:cNvPicPr>
          <p:nvPr/>
        </p:nvPicPr>
        <p:blipFill>
          <a:blip r:embed="rId2"/>
          <a:stretch>
            <a:fillRect/>
          </a:stretch>
        </p:blipFill>
        <p:spPr>
          <a:xfrm>
            <a:off x="7018105" y="5225282"/>
            <a:ext cx="1667108" cy="1209844"/>
          </a:xfrm>
          <a:prstGeom prst="rect">
            <a:avLst/>
          </a:prstGeom>
        </p:spPr>
      </p:pic>
    </p:spTree>
    <p:extLst>
      <p:ext uri="{BB962C8B-B14F-4D97-AF65-F5344CB8AC3E}">
        <p14:creationId xmlns:p14="http://schemas.microsoft.com/office/powerpoint/2010/main" val="17605821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7419463" y="5652258"/>
            <a:ext cx="1667108" cy="1209844"/>
          </a:xfrm>
          <a:prstGeom prst="rect">
            <a:avLst/>
          </a:prstGeom>
        </p:spPr>
      </p:pic>
      <p:sp>
        <p:nvSpPr>
          <p:cNvPr id="2" name="Content Placeholder 1"/>
          <p:cNvSpPr>
            <a:spLocks noGrp="1"/>
          </p:cNvSpPr>
          <p:nvPr>
            <p:ph sz="quarter" idx="12"/>
          </p:nvPr>
        </p:nvSpPr>
        <p:spPr/>
        <p:txBody>
          <a:bodyPr>
            <a:normAutofit/>
          </a:bodyPr>
          <a:lstStyle/>
          <a:p>
            <a:endParaRPr lang="en-US" dirty="0" smtClean="0"/>
          </a:p>
          <a:p>
            <a:endParaRPr lang="en-US" dirty="0"/>
          </a:p>
        </p:txBody>
      </p:sp>
      <p:sp>
        <p:nvSpPr>
          <p:cNvPr id="3" name="Title 2"/>
          <p:cNvSpPr>
            <a:spLocks noGrp="1"/>
          </p:cNvSpPr>
          <p:nvPr>
            <p:ph type="title"/>
          </p:nvPr>
        </p:nvSpPr>
        <p:spPr/>
        <p:txBody>
          <a:bodyPr/>
          <a:lstStyle/>
          <a:p>
            <a:r>
              <a:rPr lang="en-US" dirty="0" smtClean="0">
                <a:solidFill>
                  <a:srgbClr val="0070C0"/>
                </a:solidFill>
              </a:rPr>
              <a:t>Big </a:t>
            </a:r>
            <a:r>
              <a:rPr lang="en-US" dirty="0">
                <a:solidFill>
                  <a:srgbClr val="0070C0"/>
                </a:solidFill>
              </a:rPr>
              <a:t>Data </a:t>
            </a:r>
            <a:r>
              <a:rPr lang="en-US" dirty="0" smtClean="0">
                <a:solidFill>
                  <a:srgbClr val="0070C0"/>
                </a:solidFill>
              </a:rPr>
              <a:t>Architecture</a:t>
            </a:r>
            <a:endParaRPr lang="en-US" dirty="0">
              <a:solidFill>
                <a:srgbClr val="0070C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545" y="1381125"/>
            <a:ext cx="8778240" cy="47211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val="268525440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7385481" y="5410472"/>
            <a:ext cx="1667108" cy="1209844"/>
          </a:xfrm>
          <a:prstGeom prst="rect">
            <a:avLst/>
          </a:prstGeom>
        </p:spPr>
      </p:pic>
      <p:sp>
        <p:nvSpPr>
          <p:cNvPr id="2" name="Title 1"/>
          <p:cNvSpPr>
            <a:spLocks noGrp="1"/>
          </p:cNvSpPr>
          <p:nvPr>
            <p:ph type="title"/>
          </p:nvPr>
        </p:nvSpPr>
        <p:spPr>
          <a:xfrm>
            <a:off x="493713" y="-76200"/>
            <a:ext cx="8686800" cy="838200"/>
          </a:xfrm>
        </p:spPr>
        <p:txBody>
          <a:bodyPr/>
          <a:lstStyle/>
          <a:p>
            <a:pPr algn="r"/>
            <a:r>
              <a:rPr lang="en-CA" dirty="0" smtClean="0">
                <a:solidFill>
                  <a:schemeClr val="bg1"/>
                </a:solidFill>
              </a:rPr>
              <a:t>IV Hardware </a:t>
            </a:r>
            <a:r>
              <a:rPr lang="en-CA" dirty="0">
                <a:solidFill>
                  <a:schemeClr val="bg1"/>
                </a:solidFill>
              </a:rPr>
              <a:t>Architecture </a:t>
            </a:r>
            <a:endParaRPr lang="en-US" b="1" dirty="0">
              <a:solidFill>
                <a:schemeClr val="bg1"/>
              </a:solidFill>
              <a:latin typeface="Calibri" panose="020F0502020204030204" pitchFamily="34" charset="0"/>
            </a:endParaRPr>
          </a:p>
        </p:txBody>
      </p:sp>
      <p:sp>
        <p:nvSpPr>
          <p:cNvPr id="5" name="Rectangle 4"/>
          <p:cNvSpPr/>
          <p:nvPr/>
        </p:nvSpPr>
        <p:spPr>
          <a:xfrm>
            <a:off x="7017082" y="3179299"/>
            <a:ext cx="1733037" cy="13125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pic>
        <p:nvPicPr>
          <p:cNvPr id="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6157" y="1244333"/>
            <a:ext cx="2410365" cy="1128623"/>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8" name="Straight Arrow Connector 7"/>
          <p:cNvCxnSpPr/>
          <p:nvPr/>
        </p:nvCxnSpPr>
        <p:spPr>
          <a:xfrm>
            <a:off x="4389003" y="2874537"/>
            <a:ext cx="0" cy="25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6131087" y="2844053"/>
            <a:ext cx="0" cy="2531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p:nvPr/>
        </p:nvCxnSpPr>
        <p:spPr>
          <a:xfrm flipV="1">
            <a:off x="6466523" y="4683760"/>
            <a:ext cx="1417077" cy="1493047"/>
          </a:xfrm>
          <a:prstGeom prst="bentConnector2">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Elbow Connector 12"/>
          <p:cNvCxnSpPr/>
          <p:nvPr/>
        </p:nvCxnSpPr>
        <p:spPr>
          <a:xfrm flipV="1">
            <a:off x="2529746" y="4045253"/>
            <a:ext cx="485380" cy="1"/>
          </a:xfrm>
          <a:prstGeom prst="bentConnector3">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16"/>
          <p:cNvCxnSpPr>
            <a:endCxn id="37" idx="0"/>
          </p:cNvCxnSpPr>
          <p:nvPr/>
        </p:nvCxnSpPr>
        <p:spPr>
          <a:xfrm rot="16200000" flipH="1">
            <a:off x="6412528" y="1935424"/>
            <a:ext cx="1525067" cy="1417078"/>
          </a:xfrm>
          <a:prstGeom prst="bentConnector3">
            <a:avLst>
              <a:gd name="adj1" fmla="val 165"/>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26241" y="2163532"/>
            <a:ext cx="1705487" cy="21192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25" name="Straight Arrow Connector 24"/>
          <p:cNvCxnSpPr/>
          <p:nvPr/>
        </p:nvCxnSpPr>
        <p:spPr>
          <a:xfrm>
            <a:off x="6472553" y="4152295"/>
            <a:ext cx="165558"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676274" y="2880357"/>
            <a:ext cx="1191126" cy="307777"/>
          </a:xfrm>
          <a:prstGeom prst="rect">
            <a:avLst/>
          </a:prstGeom>
          <a:noFill/>
        </p:spPr>
        <p:txBody>
          <a:bodyPr wrap="square" rtlCol="0">
            <a:spAutoFit/>
          </a:bodyPr>
          <a:lstStyle/>
          <a:p>
            <a:r>
              <a:rPr lang="en-US" sz="1400" b="1" dirty="0" smtClean="0">
                <a:solidFill>
                  <a:schemeClr val="accent2">
                    <a:lumMod val="50000"/>
                  </a:schemeClr>
                </a:solidFill>
              </a:rPr>
              <a:t>Oracle</a:t>
            </a:r>
            <a:r>
              <a:rPr lang="en-US" sz="1200" b="1" dirty="0" smtClean="0">
                <a:solidFill>
                  <a:schemeClr val="accent1">
                    <a:lumMod val="50000"/>
                  </a:schemeClr>
                </a:solidFill>
              </a:rPr>
              <a:t> </a:t>
            </a:r>
            <a:r>
              <a:rPr lang="en-US" sz="1200" b="1" dirty="0" smtClean="0">
                <a:solidFill>
                  <a:schemeClr val="accent2">
                    <a:lumMod val="50000"/>
                  </a:schemeClr>
                </a:solidFill>
              </a:rPr>
              <a:t>12c</a:t>
            </a:r>
            <a:endParaRPr lang="en-US" sz="1200" b="1" dirty="0">
              <a:solidFill>
                <a:schemeClr val="accent2">
                  <a:lumMod val="50000"/>
                </a:schemeClr>
              </a:solidFill>
            </a:endParaRPr>
          </a:p>
        </p:txBody>
      </p:sp>
      <p:cxnSp>
        <p:nvCxnSpPr>
          <p:cNvPr id="4" name="Straight Arrow Connector 3"/>
          <p:cNvCxnSpPr/>
          <p:nvPr/>
        </p:nvCxnSpPr>
        <p:spPr bwMode="auto">
          <a:xfrm>
            <a:off x="4389003" y="5019021"/>
            <a:ext cx="0" cy="48230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28" name="Straight Arrow Connector 27"/>
          <p:cNvCxnSpPr/>
          <p:nvPr/>
        </p:nvCxnSpPr>
        <p:spPr bwMode="auto">
          <a:xfrm>
            <a:off x="6131087" y="5019021"/>
            <a:ext cx="0" cy="48230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30" name="Straight Arrow Connector 29"/>
          <p:cNvCxnSpPr/>
          <p:nvPr/>
        </p:nvCxnSpPr>
        <p:spPr bwMode="auto">
          <a:xfrm flipV="1">
            <a:off x="4495800" y="5019021"/>
            <a:ext cx="0" cy="48230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9456" name="Straight Arrow Connector 19455"/>
          <p:cNvCxnSpPr/>
          <p:nvPr/>
        </p:nvCxnSpPr>
        <p:spPr bwMode="auto">
          <a:xfrm flipV="1">
            <a:off x="6248400" y="5019021"/>
            <a:ext cx="0" cy="482301"/>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3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53224" y="3406497"/>
            <a:ext cx="2460752" cy="137078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cxnSp>
        <p:nvCxnSpPr>
          <p:cNvPr id="42" name="Elbow Connector 41"/>
          <p:cNvCxnSpPr/>
          <p:nvPr/>
        </p:nvCxnSpPr>
        <p:spPr bwMode="auto">
          <a:xfrm rot="16200000" flipH="1">
            <a:off x="1342275" y="5613671"/>
            <a:ext cx="295592" cy="1072344"/>
          </a:xfrm>
          <a:prstGeom prst="bent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5" name="Elbow Connector 44"/>
          <p:cNvCxnSpPr/>
          <p:nvPr/>
        </p:nvCxnSpPr>
        <p:spPr bwMode="auto">
          <a:xfrm rot="5400000" flipH="1" flipV="1">
            <a:off x="1365851" y="1903129"/>
            <a:ext cx="248440" cy="1072344"/>
          </a:xfrm>
          <a:prstGeom prst="bent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47" name="Elbow Connector 46"/>
          <p:cNvCxnSpPr>
            <a:endCxn id="20" idx="0"/>
          </p:cNvCxnSpPr>
          <p:nvPr/>
        </p:nvCxnSpPr>
        <p:spPr bwMode="auto">
          <a:xfrm rot="10800000" flipV="1">
            <a:off x="2878985" y="1878036"/>
            <a:ext cx="1177172" cy="285495"/>
          </a:xfrm>
          <a:prstGeom prst="bentConnector2">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5" name="Straight Arrow Connector 54"/>
          <p:cNvCxnSpPr/>
          <p:nvPr/>
        </p:nvCxnSpPr>
        <p:spPr bwMode="auto">
          <a:xfrm>
            <a:off x="3731728" y="6297639"/>
            <a:ext cx="324432"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57" name="Straight Arrow Connector 56"/>
          <p:cNvCxnSpPr/>
          <p:nvPr/>
        </p:nvCxnSpPr>
        <p:spPr bwMode="auto">
          <a:xfrm>
            <a:off x="3731728" y="3406497"/>
            <a:ext cx="324429" cy="0"/>
          </a:xfrm>
          <a:prstGeom prst="straightConnector1">
            <a:avLst/>
          </a:prstGeom>
          <a:solidFill>
            <a:schemeClr val="accent1"/>
          </a:solidFill>
          <a:ln w="9525" cap="flat" cmpd="sng" algn="ctr">
            <a:solidFill>
              <a:schemeClr val="tx1"/>
            </a:solidFill>
            <a:prstDash val="solid"/>
            <a:round/>
            <a:headEnd type="none" w="med" len="med"/>
            <a:tailEnd type="arrow"/>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cxnSp>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5104" y="4491881"/>
            <a:ext cx="1697276" cy="211925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29" name="Title 3"/>
          <p:cNvSpPr txBox="1">
            <a:spLocks/>
          </p:cNvSpPr>
          <p:nvPr/>
        </p:nvSpPr>
        <p:spPr>
          <a:xfrm>
            <a:off x="461035" y="170122"/>
            <a:ext cx="8520127" cy="785553"/>
          </a:xfrm>
          <a:prstGeom prst="rect">
            <a:avLst/>
          </a:prstGeom>
        </p:spPr>
        <p:txBody>
          <a:bodyPr vert="horz" lIns="0" tIns="0" rIns="0" bIns="0" rtlCol="0" anchor="b" anchorCtr="0">
            <a:normAutofit/>
          </a:bodyPr>
          <a:lstStyle>
            <a:lvl1pPr algn="l" defTabSz="914400" rtl="0" eaLnBrk="1" latinLnBrk="0" hangingPunct="1">
              <a:lnSpc>
                <a:spcPts val="2600"/>
              </a:lnSpc>
              <a:spcBef>
                <a:spcPct val="0"/>
              </a:spcBef>
              <a:buNone/>
              <a:defRPr sz="2600" b="1" kern="1200">
                <a:solidFill>
                  <a:schemeClr val="accent3"/>
                </a:solidFill>
                <a:latin typeface="Arial" pitchFamily="34" charset="0"/>
                <a:ea typeface="+mj-ea"/>
                <a:cs typeface="Arial" pitchFamily="34" charset="0"/>
              </a:defRPr>
            </a:lvl1pPr>
          </a:lstStyle>
          <a:p>
            <a:r>
              <a:rPr lang="en-CA" dirty="0" smtClean="0">
                <a:solidFill>
                  <a:srgbClr val="0070C0"/>
                </a:solidFill>
              </a:rPr>
              <a:t>Technical Architecture – Sample</a:t>
            </a:r>
          </a:p>
        </p:txBody>
      </p:sp>
      <p:pic>
        <p:nvPicPr>
          <p:cNvPr id="9" name="Picture 8"/>
          <p:cNvPicPr>
            <a:picLocks noChangeAspect="1"/>
          </p:cNvPicPr>
          <p:nvPr/>
        </p:nvPicPr>
        <p:blipFill>
          <a:blip r:embed="rId7"/>
          <a:stretch>
            <a:fillRect/>
          </a:stretch>
        </p:blipFill>
        <p:spPr>
          <a:xfrm>
            <a:off x="4065508" y="5354030"/>
            <a:ext cx="2401014" cy="1257103"/>
          </a:xfrm>
          <a:prstGeom prst="rect">
            <a:avLst/>
          </a:prstGeom>
        </p:spPr>
      </p:pic>
      <p:pic>
        <p:nvPicPr>
          <p:cNvPr id="12" name="Picture 11"/>
          <p:cNvPicPr>
            <a:picLocks noChangeAspect="1"/>
          </p:cNvPicPr>
          <p:nvPr/>
        </p:nvPicPr>
        <p:blipFill>
          <a:blip r:embed="rId8"/>
          <a:stretch>
            <a:fillRect/>
          </a:stretch>
        </p:blipFill>
        <p:spPr>
          <a:xfrm>
            <a:off x="216398" y="2728416"/>
            <a:ext cx="1637142" cy="3286978"/>
          </a:xfrm>
          <a:prstGeom prst="rect">
            <a:avLst/>
          </a:prstGeom>
        </p:spPr>
      </p:pic>
      <p:pic>
        <p:nvPicPr>
          <p:cNvPr id="16" name="Picture 15"/>
          <p:cNvPicPr>
            <a:picLocks noChangeAspect="1"/>
          </p:cNvPicPr>
          <p:nvPr/>
        </p:nvPicPr>
        <p:blipFill>
          <a:blip r:embed="rId9"/>
          <a:stretch>
            <a:fillRect/>
          </a:stretch>
        </p:blipFill>
        <p:spPr>
          <a:xfrm>
            <a:off x="4086238" y="3136557"/>
            <a:ext cx="2479553" cy="1907466"/>
          </a:xfrm>
          <a:prstGeom prst="rect">
            <a:avLst/>
          </a:prstGeom>
        </p:spPr>
      </p:pic>
    </p:spTree>
    <p:extLst>
      <p:ext uri="{BB962C8B-B14F-4D97-AF65-F5344CB8AC3E}">
        <p14:creationId xmlns:p14="http://schemas.microsoft.com/office/powerpoint/2010/main" val="37226022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73"/>
          <p:cNvSpPr/>
          <p:nvPr/>
        </p:nvSpPr>
        <p:spPr bwMode="auto">
          <a:xfrm>
            <a:off x="628035" y="2755192"/>
            <a:ext cx="1056230" cy="1125322"/>
          </a:xfrm>
          <a:prstGeom prst="rect">
            <a:avLst/>
          </a:prstGeom>
          <a:solidFill>
            <a:schemeClr val="accent2">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Times" pitchFamily="18" charset="0"/>
            </a:endParaRPr>
          </a:p>
        </p:txBody>
      </p:sp>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bwMode="auto">
          <a:xfrm>
            <a:off x="4254363" y="4898980"/>
            <a:ext cx="1686364" cy="1125322"/>
          </a:xfrm>
          <a:prstGeom prst="rect">
            <a:avLst/>
          </a:prstGeom>
          <a:solidFill>
            <a:schemeClr val="accent2">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8" charset="0"/>
            </a:endParaRPr>
          </a:p>
        </p:txBody>
      </p:sp>
      <p:grpSp>
        <p:nvGrpSpPr>
          <p:cNvPr id="5" name="Group 4"/>
          <p:cNvGrpSpPr/>
          <p:nvPr/>
        </p:nvGrpSpPr>
        <p:grpSpPr>
          <a:xfrm>
            <a:off x="5188379" y="3710241"/>
            <a:ext cx="1143000" cy="674685"/>
            <a:chOff x="5531548" y="2753380"/>
            <a:chExt cx="1143000" cy="523442"/>
          </a:xfrm>
        </p:grpSpPr>
        <p:sp>
          <p:nvSpPr>
            <p:cNvPr id="6" name="Rounded Rectangle 5"/>
            <p:cNvSpPr/>
            <p:nvPr/>
          </p:nvSpPr>
          <p:spPr bwMode="auto">
            <a:xfrm>
              <a:off x="5553680" y="2775563"/>
              <a:ext cx="1082980" cy="501259"/>
            </a:xfrm>
            <a:prstGeom prst="roundRect">
              <a:avLst/>
            </a:prstGeom>
            <a:solidFill>
              <a:srgbClr val="C6E6A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7" name="TextBox 6"/>
            <p:cNvSpPr txBox="1"/>
            <p:nvPr/>
          </p:nvSpPr>
          <p:spPr>
            <a:xfrm>
              <a:off x="5531548" y="2753380"/>
              <a:ext cx="1143000" cy="523220"/>
            </a:xfrm>
            <a:prstGeom prst="rect">
              <a:avLst/>
            </a:prstGeom>
            <a:noFill/>
          </p:spPr>
          <p:txBody>
            <a:bodyPr wrap="square" rtlCol="0">
              <a:spAutoFit/>
            </a:bodyPr>
            <a:lstStyle/>
            <a:p>
              <a:pPr algn="ctr"/>
              <a:r>
                <a:rPr lang="en-US" sz="1400" dirty="0" smtClean="0"/>
                <a:t>Data </a:t>
              </a:r>
            </a:p>
            <a:p>
              <a:pPr algn="ctr"/>
              <a:r>
                <a:rPr lang="en-US" sz="1400" dirty="0" smtClean="0"/>
                <a:t>Enrichment</a:t>
              </a:r>
              <a:endParaRPr lang="en-US" sz="1400" dirty="0"/>
            </a:p>
          </p:txBody>
        </p:sp>
      </p:grpSp>
      <p:sp>
        <p:nvSpPr>
          <p:cNvPr id="8" name="Rectangle 7"/>
          <p:cNvSpPr/>
          <p:nvPr/>
        </p:nvSpPr>
        <p:spPr bwMode="auto">
          <a:xfrm>
            <a:off x="6874534" y="2755192"/>
            <a:ext cx="1692318" cy="1125322"/>
          </a:xfrm>
          <a:prstGeom prst="rect">
            <a:avLst/>
          </a:prstGeom>
          <a:solidFill>
            <a:schemeClr val="accent2">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pitchFamily="18" charset="0"/>
            </a:endParaRPr>
          </a:p>
        </p:txBody>
      </p:sp>
      <p:grpSp>
        <p:nvGrpSpPr>
          <p:cNvPr id="9" name="Group 8"/>
          <p:cNvGrpSpPr/>
          <p:nvPr/>
        </p:nvGrpSpPr>
        <p:grpSpPr>
          <a:xfrm>
            <a:off x="4254363" y="2599783"/>
            <a:ext cx="1434275" cy="1260408"/>
            <a:chOff x="6214440" y="2133600"/>
            <a:chExt cx="2357504" cy="2284150"/>
          </a:xfrm>
        </p:grpSpPr>
        <p:sp>
          <p:nvSpPr>
            <p:cNvPr id="10" name="Oval 9"/>
            <p:cNvSpPr/>
            <p:nvPr/>
          </p:nvSpPr>
          <p:spPr>
            <a:xfrm>
              <a:off x="6552456" y="2483970"/>
              <a:ext cx="1698222" cy="1628335"/>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11" name="Picture 10"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7481" y="2133600"/>
              <a:ext cx="676032" cy="676033"/>
            </a:xfrm>
            <a:prstGeom prst="rect">
              <a:avLst/>
            </a:prstGeom>
          </p:spPr>
        </p:pic>
        <p:pic>
          <p:nvPicPr>
            <p:cNvPr id="12" name="Picture 11"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67480" y="3741718"/>
              <a:ext cx="676032" cy="676032"/>
            </a:xfrm>
            <a:prstGeom prst="rect">
              <a:avLst/>
            </a:prstGeom>
          </p:spPr>
        </p:pic>
        <p:pic>
          <p:nvPicPr>
            <p:cNvPr id="13" name="Picture 12"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95912" y="2962032"/>
              <a:ext cx="676032" cy="676032"/>
            </a:xfrm>
            <a:prstGeom prst="rect">
              <a:avLst/>
            </a:prstGeom>
          </p:spPr>
        </p:pic>
        <p:pic>
          <p:nvPicPr>
            <p:cNvPr id="14" name="Picture 13"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14440" y="2962032"/>
              <a:ext cx="676032" cy="676032"/>
            </a:xfrm>
            <a:prstGeom prst="rect">
              <a:avLst/>
            </a:prstGeom>
          </p:spPr>
        </p:pic>
        <p:pic>
          <p:nvPicPr>
            <p:cNvPr id="15" name="Picture 14"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0092" y="2371576"/>
              <a:ext cx="676032" cy="676032"/>
            </a:xfrm>
            <a:prstGeom prst="rect">
              <a:avLst/>
            </a:prstGeom>
          </p:spPr>
        </p:pic>
        <p:pic>
          <p:nvPicPr>
            <p:cNvPr id="16" name="Picture 15"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00092" y="3583366"/>
              <a:ext cx="676032" cy="676032"/>
            </a:xfrm>
            <a:prstGeom prst="rect">
              <a:avLst/>
            </a:prstGeom>
          </p:spPr>
        </p:pic>
        <p:pic>
          <p:nvPicPr>
            <p:cNvPr id="17" name="Picture 16"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8718" y="2330916"/>
              <a:ext cx="676032" cy="676032"/>
            </a:xfrm>
            <a:prstGeom prst="rect">
              <a:avLst/>
            </a:prstGeom>
          </p:spPr>
        </p:pic>
        <p:pic>
          <p:nvPicPr>
            <p:cNvPr id="18" name="Picture 17" descr="computer server node orang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8718" y="3583366"/>
              <a:ext cx="676032" cy="676032"/>
            </a:xfrm>
            <a:prstGeom prst="rect">
              <a:avLst/>
            </a:prstGeom>
          </p:spPr>
        </p:pic>
      </p:grpSp>
      <p:sp>
        <p:nvSpPr>
          <p:cNvPr id="19" name="Right Arrow 18"/>
          <p:cNvSpPr/>
          <p:nvPr/>
        </p:nvSpPr>
        <p:spPr bwMode="auto">
          <a:xfrm>
            <a:off x="1396907" y="3333750"/>
            <a:ext cx="739099" cy="196850"/>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20" name="Freeform 53"/>
          <p:cNvSpPr>
            <a:spLocks/>
          </p:cNvSpPr>
          <p:nvPr/>
        </p:nvSpPr>
        <p:spPr bwMode="auto">
          <a:xfrm>
            <a:off x="855570" y="3225800"/>
            <a:ext cx="465137" cy="431800"/>
          </a:xfrm>
          <a:custGeom>
            <a:avLst/>
            <a:gdLst>
              <a:gd name="T0" fmla="*/ 32 w 293"/>
              <a:gd name="T1" fmla="*/ 0 h 272"/>
              <a:gd name="T2" fmla="*/ 262 w 293"/>
              <a:gd name="T3" fmla="*/ 0 h 272"/>
              <a:gd name="T4" fmla="*/ 274 w 293"/>
              <a:gd name="T5" fmla="*/ 1 h 272"/>
              <a:gd name="T6" fmla="*/ 282 w 293"/>
              <a:gd name="T7" fmla="*/ 5 h 272"/>
              <a:gd name="T8" fmla="*/ 288 w 293"/>
              <a:gd name="T9" fmla="*/ 11 h 272"/>
              <a:gd name="T10" fmla="*/ 293 w 293"/>
              <a:gd name="T11" fmla="*/ 20 h 272"/>
              <a:gd name="T12" fmla="*/ 293 w 293"/>
              <a:gd name="T13" fmla="*/ 32 h 272"/>
              <a:gd name="T14" fmla="*/ 293 w 293"/>
              <a:gd name="T15" fmla="*/ 66 h 272"/>
              <a:gd name="T16" fmla="*/ 293 w 293"/>
              <a:gd name="T17" fmla="*/ 77 h 272"/>
              <a:gd name="T18" fmla="*/ 289 w 293"/>
              <a:gd name="T19" fmla="*/ 86 h 272"/>
              <a:gd name="T20" fmla="*/ 284 w 293"/>
              <a:gd name="T21" fmla="*/ 92 h 272"/>
              <a:gd name="T22" fmla="*/ 289 w 293"/>
              <a:gd name="T23" fmla="*/ 99 h 272"/>
              <a:gd name="T24" fmla="*/ 293 w 293"/>
              <a:gd name="T25" fmla="*/ 107 h 272"/>
              <a:gd name="T26" fmla="*/ 293 w 293"/>
              <a:gd name="T27" fmla="*/ 118 h 272"/>
              <a:gd name="T28" fmla="*/ 293 w 293"/>
              <a:gd name="T29" fmla="*/ 153 h 272"/>
              <a:gd name="T30" fmla="*/ 293 w 293"/>
              <a:gd name="T31" fmla="*/ 164 h 272"/>
              <a:gd name="T32" fmla="*/ 289 w 293"/>
              <a:gd name="T33" fmla="*/ 173 h 272"/>
              <a:gd name="T34" fmla="*/ 283 w 293"/>
              <a:gd name="T35" fmla="*/ 179 h 272"/>
              <a:gd name="T36" fmla="*/ 289 w 293"/>
              <a:gd name="T37" fmla="*/ 186 h 272"/>
              <a:gd name="T38" fmla="*/ 293 w 293"/>
              <a:gd name="T39" fmla="*/ 194 h 272"/>
              <a:gd name="T40" fmla="*/ 293 w 293"/>
              <a:gd name="T41" fmla="*/ 205 h 272"/>
              <a:gd name="T42" fmla="*/ 293 w 293"/>
              <a:gd name="T43" fmla="*/ 240 h 272"/>
              <a:gd name="T44" fmla="*/ 293 w 293"/>
              <a:gd name="T45" fmla="*/ 251 h 272"/>
              <a:gd name="T46" fmla="*/ 288 w 293"/>
              <a:gd name="T47" fmla="*/ 260 h 272"/>
              <a:gd name="T48" fmla="*/ 282 w 293"/>
              <a:gd name="T49" fmla="*/ 266 h 272"/>
              <a:gd name="T50" fmla="*/ 274 w 293"/>
              <a:gd name="T51" fmla="*/ 270 h 272"/>
              <a:gd name="T52" fmla="*/ 262 w 293"/>
              <a:gd name="T53" fmla="*/ 272 h 272"/>
              <a:gd name="T54" fmla="*/ 32 w 293"/>
              <a:gd name="T55" fmla="*/ 272 h 272"/>
              <a:gd name="T56" fmla="*/ 21 w 293"/>
              <a:gd name="T57" fmla="*/ 270 h 272"/>
              <a:gd name="T58" fmla="*/ 12 w 293"/>
              <a:gd name="T59" fmla="*/ 266 h 272"/>
              <a:gd name="T60" fmla="*/ 6 w 293"/>
              <a:gd name="T61" fmla="*/ 260 h 272"/>
              <a:gd name="T62" fmla="*/ 2 w 293"/>
              <a:gd name="T63" fmla="*/ 251 h 272"/>
              <a:gd name="T64" fmla="*/ 0 w 293"/>
              <a:gd name="T65" fmla="*/ 240 h 272"/>
              <a:gd name="T66" fmla="*/ 0 w 293"/>
              <a:gd name="T67" fmla="*/ 205 h 272"/>
              <a:gd name="T68" fmla="*/ 2 w 293"/>
              <a:gd name="T69" fmla="*/ 194 h 272"/>
              <a:gd name="T70" fmla="*/ 5 w 293"/>
              <a:gd name="T71" fmla="*/ 186 h 272"/>
              <a:gd name="T72" fmla="*/ 11 w 293"/>
              <a:gd name="T73" fmla="*/ 179 h 272"/>
              <a:gd name="T74" fmla="*/ 5 w 293"/>
              <a:gd name="T75" fmla="*/ 173 h 272"/>
              <a:gd name="T76" fmla="*/ 2 w 293"/>
              <a:gd name="T77" fmla="*/ 164 h 272"/>
              <a:gd name="T78" fmla="*/ 0 w 293"/>
              <a:gd name="T79" fmla="*/ 153 h 272"/>
              <a:gd name="T80" fmla="*/ 0 w 293"/>
              <a:gd name="T81" fmla="*/ 118 h 272"/>
              <a:gd name="T82" fmla="*/ 2 w 293"/>
              <a:gd name="T83" fmla="*/ 107 h 272"/>
              <a:gd name="T84" fmla="*/ 5 w 293"/>
              <a:gd name="T85" fmla="*/ 99 h 272"/>
              <a:gd name="T86" fmla="*/ 11 w 293"/>
              <a:gd name="T87" fmla="*/ 92 h 272"/>
              <a:gd name="T88" fmla="*/ 5 w 293"/>
              <a:gd name="T89" fmla="*/ 86 h 272"/>
              <a:gd name="T90" fmla="*/ 2 w 293"/>
              <a:gd name="T91" fmla="*/ 77 h 272"/>
              <a:gd name="T92" fmla="*/ 0 w 293"/>
              <a:gd name="T93" fmla="*/ 66 h 272"/>
              <a:gd name="T94" fmla="*/ 0 w 293"/>
              <a:gd name="T95" fmla="*/ 32 h 272"/>
              <a:gd name="T96" fmla="*/ 2 w 293"/>
              <a:gd name="T97" fmla="*/ 20 h 272"/>
              <a:gd name="T98" fmla="*/ 6 w 293"/>
              <a:gd name="T99" fmla="*/ 11 h 272"/>
              <a:gd name="T100" fmla="*/ 12 w 293"/>
              <a:gd name="T101" fmla="*/ 5 h 272"/>
              <a:gd name="T102" fmla="*/ 21 w 293"/>
              <a:gd name="T103" fmla="*/ 1 h 272"/>
              <a:gd name="T104" fmla="*/ 32 w 293"/>
              <a:gd name="T105" fmla="*/ 0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3" h="272">
                <a:moveTo>
                  <a:pt x="32" y="0"/>
                </a:moveTo>
                <a:lnTo>
                  <a:pt x="262" y="0"/>
                </a:lnTo>
                <a:lnTo>
                  <a:pt x="274" y="1"/>
                </a:lnTo>
                <a:lnTo>
                  <a:pt x="282" y="5"/>
                </a:lnTo>
                <a:lnTo>
                  <a:pt x="288" y="11"/>
                </a:lnTo>
                <a:lnTo>
                  <a:pt x="293" y="20"/>
                </a:lnTo>
                <a:lnTo>
                  <a:pt x="293" y="32"/>
                </a:lnTo>
                <a:lnTo>
                  <a:pt x="293" y="66"/>
                </a:lnTo>
                <a:lnTo>
                  <a:pt x="293" y="77"/>
                </a:lnTo>
                <a:lnTo>
                  <a:pt x="289" y="86"/>
                </a:lnTo>
                <a:lnTo>
                  <a:pt x="284" y="92"/>
                </a:lnTo>
                <a:lnTo>
                  <a:pt x="289" y="99"/>
                </a:lnTo>
                <a:lnTo>
                  <a:pt x="293" y="107"/>
                </a:lnTo>
                <a:lnTo>
                  <a:pt x="293" y="118"/>
                </a:lnTo>
                <a:lnTo>
                  <a:pt x="293" y="153"/>
                </a:lnTo>
                <a:lnTo>
                  <a:pt x="293" y="164"/>
                </a:lnTo>
                <a:lnTo>
                  <a:pt x="289" y="173"/>
                </a:lnTo>
                <a:lnTo>
                  <a:pt x="283" y="179"/>
                </a:lnTo>
                <a:lnTo>
                  <a:pt x="289" y="186"/>
                </a:lnTo>
                <a:lnTo>
                  <a:pt x="293" y="194"/>
                </a:lnTo>
                <a:lnTo>
                  <a:pt x="293" y="205"/>
                </a:lnTo>
                <a:lnTo>
                  <a:pt x="293" y="240"/>
                </a:lnTo>
                <a:lnTo>
                  <a:pt x="293" y="251"/>
                </a:lnTo>
                <a:lnTo>
                  <a:pt x="288" y="260"/>
                </a:lnTo>
                <a:lnTo>
                  <a:pt x="282" y="266"/>
                </a:lnTo>
                <a:lnTo>
                  <a:pt x="274" y="270"/>
                </a:lnTo>
                <a:lnTo>
                  <a:pt x="262" y="272"/>
                </a:lnTo>
                <a:lnTo>
                  <a:pt x="32" y="272"/>
                </a:lnTo>
                <a:lnTo>
                  <a:pt x="21" y="270"/>
                </a:lnTo>
                <a:lnTo>
                  <a:pt x="12" y="266"/>
                </a:lnTo>
                <a:lnTo>
                  <a:pt x="6" y="260"/>
                </a:lnTo>
                <a:lnTo>
                  <a:pt x="2" y="251"/>
                </a:lnTo>
                <a:lnTo>
                  <a:pt x="0" y="240"/>
                </a:lnTo>
                <a:lnTo>
                  <a:pt x="0" y="205"/>
                </a:lnTo>
                <a:lnTo>
                  <a:pt x="2" y="194"/>
                </a:lnTo>
                <a:lnTo>
                  <a:pt x="5" y="186"/>
                </a:lnTo>
                <a:lnTo>
                  <a:pt x="11" y="179"/>
                </a:lnTo>
                <a:lnTo>
                  <a:pt x="5" y="173"/>
                </a:lnTo>
                <a:lnTo>
                  <a:pt x="2" y="164"/>
                </a:lnTo>
                <a:lnTo>
                  <a:pt x="0" y="153"/>
                </a:lnTo>
                <a:lnTo>
                  <a:pt x="0" y="118"/>
                </a:lnTo>
                <a:lnTo>
                  <a:pt x="2" y="107"/>
                </a:lnTo>
                <a:lnTo>
                  <a:pt x="5" y="99"/>
                </a:lnTo>
                <a:lnTo>
                  <a:pt x="11" y="92"/>
                </a:lnTo>
                <a:lnTo>
                  <a:pt x="5" y="86"/>
                </a:lnTo>
                <a:lnTo>
                  <a:pt x="2" y="77"/>
                </a:lnTo>
                <a:lnTo>
                  <a:pt x="0" y="66"/>
                </a:lnTo>
                <a:lnTo>
                  <a:pt x="0" y="32"/>
                </a:lnTo>
                <a:lnTo>
                  <a:pt x="2" y="20"/>
                </a:lnTo>
                <a:lnTo>
                  <a:pt x="6" y="11"/>
                </a:lnTo>
                <a:lnTo>
                  <a:pt x="12" y="5"/>
                </a:lnTo>
                <a:lnTo>
                  <a:pt x="21" y="1"/>
                </a:lnTo>
                <a:lnTo>
                  <a:pt x="32" y="0"/>
                </a:lnTo>
                <a:close/>
              </a:path>
            </a:pathLst>
          </a:custGeom>
          <a:solidFill>
            <a:srgbClr val="FF9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1" name="Freeform 54"/>
          <p:cNvSpPr>
            <a:spLocks/>
          </p:cNvSpPr>
          <p:nvPr/>
        </p:nvSpPr>
        <p:spPr bwMode="auto">
          <a:xfrm>
            <a:off x="873033" y="3243263"/>
            <a:ext cx="430212" cy="120650"/>
          </a:xfrm>
          <a:custGeom>
            <a:avLst/>
            <a:gdLst>
              <a:gd name="T0" fmla="*/ 21 w 271"/>
              <a:gd name="T1" fmla="*/ 0 h 76"/>
              <a:gd name="T2" fmla="*/ 251 w 271"/>
              <a:gd name="T3" fmla="*/ 0 h 76"/>
              <a:gd name="T4" fmla="*/ 260 w 271"/>
              <a:gd name="T5" fmla="*/ 2 h 76"/>
              <a:gd name="T6" fmla="*/ 266 w 271"/>
              <a:gd name="T7" fmla="*/ 5 h 76"/>
              <a:gd name="T8" fmla="*/ 271 w 271"/>
              <a:gd name="T9" fmla="*/ 12 h 76"/>
              <a:gd name="T10" fmla="*/ 271 w 271"/>
              <a:gd name="T11" fmla="*/ 21 h 76"/>
              <a:gd name="T12" fmla="*/ 271 w 271"/>
              <a:gd name="T13" fmla="*/ 55 h 76"/>
              <a:gd name="T14" fmla="*/ 271 w 271"/>
              <a:gd name="T15" fmla="*/ 64 h 76"/>
              <a:gd name="T16" fmla="*/ 267 w 271"/>
              <a:gd name="T17" fmla="*/ 70 h 76"/>
              <a:gd name="T18" fmla="*/ 261 w 271"/>
              <a:gd name="T19" fmla="*/ 74 h 76"/>
              <a:gd name="T20" fmla="*/ 252 w 271"/>
              <a:gd name="T21" fmla="*/ 76 h 76"/>
              <a:gd name="T22" fmla="*/ 20 w 271"/>
              <a:gd name="T23" fmla="*/ 76 h 76"/>
              <a:gd name="T24" fmla="*/ 12 w 271"/>
              <a:gd name="T25" fmla="*/ 74 h 76"/>
              <a:gd name="T26" fmla="*/ 5 w 271"/>
              <a:gd name="T27" fmla="*/ 70 h 76"/>
              <a:gd name="T28" fmla="*/ 2 w 271"/>
              <a:gd name="T29" fmla="*/ 64 h 76"/>
              <a:gd name="T30" fmla="*/ 0 w 271"/>
              <a:gd name="T31" fmla="*/ 55 h 76"/>
              <a:gd name="T32" fmla="*/ 0 w 271"/>
              <a:gd name="T33" fmla="*/ 21 h 76"/>
              <a:gd name="T34" fmla="*/ 2 w 271"/>
              <a:gd name="T35" fmla="*/ 12 h 76"/>
              <a:gd name="T36" fmla="*/ 6 w 271"/>
              <a:gd name="T37" fmla="*/ 5 h 76"/>
              <a:gd name="T38" fmla="*/ 12 w 271"/>
              <a:gd name="T39" fmla="*/ 2 h 76"/>
              <a:gd name="T40" fmla="*/ 21 w 271"/>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76">
                <a:moveTo>
                  <a:pt x="21" y="0"/>
                </a:moveTo>
                <a:lnTo>
                  <a:pt x="251" y="0"/>
                </a:lnTo>
                <a:lnTo>
                  <a:pt x="260" y="2"/>
                </a:lnTo>
                <a:lnTo>
                  <a:pt x="266" y="5"/>
                </a:lnTo>
                <a:lnTo>
                  <a:pt x="271" y="12"/>
                </a:lnTo>
                <a:lnTo>
                  <a:pt x="271" y="21"/>
                </a:lnTo>
                <a:lnTo>
                  <a:pt x="271" y="55"/>
                </a:lnTo>
                <a:lnTo>
                  <a:pt x="271" y="64"/>
                </a:lnTo>
                <a:lnTo>
                  <a:pt x="267" y="70"/>
                </a:lnTo>
                <a:lnTo>
                  <a:pt x="261" y="74"/>
                </a:lnTo>
                <a:lnTo>
                  <a:pt x="252" y="76"/>
                </a:lnTo>
                <a:lnTo>
                  <a:pt x="20" y="76"/>
                </a:lnTo>
                <a:lnTo>
                  <a:pt x="12" y="74"/>
                </a:lnTo>
                <a:lnTo>
                  <a:pt x="5" y="70"/>
                </a:lnTo>
                <a:lnTo>
                  <a:pt x="2" y="64"/>
                </a:lnTo>
                <a:lnTo>
                  <a:pt x="0" y="55"/>
                </a:lnTo>
                <a:lnTo>
                  <a:pt x="0" y="21"/>
                </a:lnTo>
                <a:lnTo>
                  <a:pt x="2" y="12"/>
                </a:lnTo>
                <a:lnTo>
                  <a:pt x="6" y="5"/>
                </a:lnTo>
                <a:lnTo>
                  <a:pt x="12" y="2"/>
                </a:lnTo>
                <a:lnTo>
                  <a:pt x="21"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2" name="Freeform 55"/>
          <p:cNvSpPr>
            <a:spLocks/>
          </p:cNvSpPr>
          <p:nvPr/>
        </p:nvSpPr>
        <p:spPr bwMode="auto">
          <a:xfrm>
            <a:off x="873033" y="3519488"/>
            <a:ext cx="430212" cy="120650"/>
          </a:xfrm>
          <a:custGeom>
            <a:avLst/>
            <a:gdLst>
              <a:gd name="T0" fmla="*/ 20 w 271"/>
              <a:gd name="T1" fmla="*/ 0 h 76"/>
              <a:gd name="T2" fmla="*/ 252 w 271"/>
              <a:gd name="T3" fmla="*/ 0 h 76"/>
              <a:gd name="T4" fmla="*/ 261 w 271"/>
              <a:gd name="T5" fmla="*/ 1 h 76"/>
              <a:gd name="T6" fmla="*/ 267 w 271"/>
              <a:gd name="T7" fmla="*/ 5 h 76"/>
              <a:gd name="T8" fmla="*/ 271 w 271"/>
              <a:gd name="T9" fmla="*/ 11 h 76"/>
              <a:gd name="T10" fmla="*/ 271 w 271"/>
              <a:gd name="T11" fmla="*/ 20 h 76"/>
              <a:gd name="T12" fmla="*/ 271 w 271"/>
              <a:gd name="T13" fmla="*/ 55 h 76"/>
              <a:gd name="T14" fmla="*/ 271 w 271"/>
              <a:gd name="T15" fmla="*/ 64 h 76"/>
              <a:gd name="T16" fmla="*/ 266 w 271"/>
              <a:gd name="T17" fmla="*/ 70 h 76"/>
              <a:gd name="T18" fmla="*/ 260 w 271"/>
              <a:gd name="T19" fmla="*/ 74 h 76"/>
              <a:gd name="T20" fmla="*/ 251 w 271"/>
              <a:gd name="T21" fmla="*/ 76 h 76"/>
              <a:gd name="T22" fmla="*/ 21 w 271"/>
              <a:gd name="T23" fmla="*/ 76 h 76"/>
              <a:gd name="T24" fmla="*/ 12 w 271"/>
              <a:gd name="T25" fmla="*/ 74 h 76"/>
              <a:gd name="T26" fmla="*/ 6 w 271"/>
              <a:gd name="T27" fmla="*/ 70 h 76"/>
              <a:gd name="T28" fmla="*/ 2 w 271"/>
              <a:gd name="T29" fmla="*/ 64 h 76"/>
              <a:gd name="T30" fmla="*/ 0 w 271"/>
              <a:gd name="T31" fmla="*/ 55 h 76"/>
              <a:gd name="T32" fmla="*/ 0 w 271"/>
              <a:gd name="T33" fmla="*/ 20 h 76"/>
              <a:gd name="T34" fmla="*/ 2 w 271"/>
              <a:gd name="T35" fmla="*/ 11 h 76"/>
              <a:gd name="T36" fmla="*/ 5 w 271"/>
              <a:gd name="T37" fmla="*/ 5 h 76"/>
              <a:gd name="T38" fmla="*/ 12 w 271"/>
              <a:gd name="T39" fmla="*/ 1 h 76"/>
              <a:gd name="T40" fmla="*/ 20 w 271"/>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76">
                <a:moveTo>
                  <a:pt x="20" y="0"/>
                </a:moveTo>
                <a:lnTo>
                  <a:pt x="252" y="0"/>
                </a:lnTo>
                <a:lnTo>
                  <a:pt x="261" y="1"/>
                </a:lnTo>
                <a:lnTo>
                  <a:pt x="267" y="5"/>
                </a:lnTo>
                <a:lnTo>
                  <a:pt x="271" y="11"/>
                </a:lnTo>
                <a:lnTo>
                  <a:pt x="271" y="20"/>
                </a:lnTo>
                <a:lnTo>
                  <a:pt x="271" y="55"/>
                </a:lnTo>
                <a:lnTo>
                  <a:pt x="271" y="64"/>
                </a:lnTo>
                <a:lnTo>
                  <a:pt x="266" y="70"/>
                </a:lnTo>
                <a:lnTo>
                  <a:pt x="260" y="74"/>
                </a:lnTo>
                <a:lnTo>
                  <a:pt x="251" y="76"/>
                </a:lnTo>
                <a:lnTo>
                  <a:pt x="21" y="76"/>
                </a:lnTo>
                <a:lnTo>
                  <a:pt x="12" y="74"/>
                </a:lnTo>
                <a:lnTo>
                  <a:pt x="6" y="70"/>
                </a:lnTo>
                <a:lnTo>
                  <a:pt x="2" y="64"/>
                </a:lnTo>
                <a:lnTo>
                  <a:pt x="0" y="55"/>
                </a:lnTo>
                <a:lnTo>
                  <a:pt x="0" y="20"/>
                </a:lnTo>
                <a:lnTo>
                  <a:pt x="2" y="11"/>
                </a:lnTo>
                <a:lnTo>
                  <a:pt x="5" y="5"/>
                </a:lnTo>
                <a:lnTo>
                  <a:pt x="12" y="1"/>
                </a:lnTo>
                <a:lnTo>
                  <a:pt x="2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3" name="Freeform 56"/>
          <p:cNvSpPr>
            <a:spLocks/>
          </p:cNvSpPr>
          <p:nvPr/>
        </p:nvSpPr>
        <p:spPr bwMode="auto">
          <a:xfrm>
            <a:off x="873033" y="3381375"/>
            <a:ext cx="430212" cy="120650"/>
          </a:xfrm>
          <a:custGeom>
            <a:avLst/>
            <a:gdLst>
              <a:gd name="T0" fmla="*/ 20 w 271"/>
              <a:gd name="T1" fmla="*/ 0 h 76"/>
              <a:gd name="T2" fmla="*/ 252 w 271"/>
              <a:gd name="T3" fmla="*/ 0 h 76"/>
              <a:gd name="T4" fmla="*/ 261 w 271"/>
              <a:gd name="T5" fmla="*/ 1 h 76"/>
              <a:gd name="T6" fmla="*/ 267 w 271"/>
              <a:gd name="T7" fmla="*/ 5 h 76"/>
              <a:gd name="T8" fmla="*/ 271 w 271"/>
              <a:gd name="T9" fmla="*/ 11 h 76"/>
              <a:gd name="T10" fmla="*/ 271 w 271"/>
              <a:gd name="T11" fmla="*/ 20 h 76"/>
              <a:gd name="T12" fmla="*/ 271 w 271"/>
              <a:gd name="T13" fmla="*/ 55 h 76"/>
              <a:gd name="T14" fmla="*/ 271 w 271"/>
              <a:gd name="T15" fmla="*/ 64 h 76"/>
              <a:gd name="T16" fmla="*/ 267 w 271"/>
              <a:gd name="T17" fmla="*/ 70 h 76"/>
              <a:gd name="T18" fmla="*/ 261 w 271"/>
              <a:gd name="T19" fmla="*/ 74 h 76"/>
              <a:gd name="T20" fmla="*/ 252 w 271"/>
              <a:gd name="T21" fmla="*/ 76 h 76"/>
              <a:gd name="T22" fmla="*/ 20 w 271"/>
              <a:gd name="T23" fmla="*/ 76 h 76"/>
              <a:gd name="T24" fmla="*/ 12 w 271"/>
              <a:gd name="T25" fmla="*/ 74 h 76"/>
              <a:gd name="T26" fmla="*/ 5 w 271"/>
              <a:gd name="T27" fmla="*/ 70 h 76"/>
              <a:gd name="T28" fmla="*/ 2 w 271"/>
              <a:gd name="T29" fmla="*/ 64 h 76"/>
              <a:gd name="T30" fmla="*/ 0 w 271"/>
              <a:gd name="T31" fmla="*/ 55 h 76"/>
              <a:gd name="T32" fmla="*/ 0 w 271"/>
              <a:gd name="T33" fmla="*/ 20 h 76"/>
              <a:gd name="T34" fmla="*/ 2 w 271"/>
              <a:gd name="T35" fmla="*/ 11 h 76"/>
              <a:gd name="T36" fmla="*/ 5 w 271"/>
              <a:gd name="T37" fmla="*/ 5 h 76"/>
              <a:gd name="T38" fmla="*/ 12 w 271"/>
              <a:gd name="T39" fmla="*/ 1 h 76"/>
              <a:gd name="T40" fmla="*/ 20 w 271"/>
              <a:gd name="T4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1" h="76">
                <a:moveTo>
                  <a:pt x="20" y="0"/>
                </a:moveTo>
                <a:lnTo>
                  <a:pt x="252" y="0"/>
                </a:lnTo>
                <a:lnTo>
                  <a:pt x="261" y="1"/>
                </a:lnTo>
                <a:lnTo>
                  <a:pt x="267" y="5"/>
                </a:lnTo>
                <a:lnTo>
                  <a:pt x="271" y="11"/>
                </a:lnTo>
                <a:lnTo>
                  <a:pt x="271" y="20"/>
                </a:lnTo>
                <a:lnTo>
                  <a:pt x="271" y="55"/>
                </a:lnTo>
                <a:lnTo>
                  <a:pt x="271" y="64"/>
                </a:lnTo>
                <a:lnTo>
                  <a:pt x="267" y="70"/>
                </a:lnTo>
                <a:lnTo>
                  <a:pt x="261" y="74"/>
                </a:lnTo>
                <a:lnTo>
                  <a:pt x="252" y="76"/>
                </a:lnTo>
                <a:lnTo>
                  <a:pt x="20" y="76"/>
                </a:lnTo>
                <a:lnTo>
                  <a:pt x="12" y="74"/>
                </a:lnTo>
                <a:lnTo>
                  <a:pt x="5" y="70"/>
                </a:lnTo>
                <a:lnTo>
                  <a:pt x="2" y="64"/>
                </a:lnTo>
                <a:lnTo>
                  <a:pt x="0" y="55"/>
                </a:lnTo>
                <a:lnTo>
                  <a:pt x="0" y="20"/>
                </a:lnTo>
                <a:lnTo>
                  <a:pt x="2" y="11"/>
                </a:lnTo>
                <a:lnTo>
                  <a:pt x="5" y="5"/>
                </a:lnTo>
                <a:lnTo>
                  <a:pt x="12" y="1"/>
                </a:lnTo>
                <a:lnTo>
                  <a:pt x="20" y="0"/>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4" name="Rectangle 57"/>
          <p:cNvSpPr>
            <a:spLocks noChangeArrowheads="1"/>
          </p:cNvSpPr>
          <p:nvPr/>
        </p:nvSpPr>
        <p:spPr bwMode="auto">
          <a:xfrm>
            <a:off x="912720" y="3424238"/>
            <a:ext cx="34925"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5" name="Rectangle 58"/>
          <p:cNvSpPr>
            <a:spLocks noChangeArrowheads="1"/>
          </p:cNvSpPr>
          <p:nvPr/>
        </p:nvSpPr>
        <p:spPr bwMode="auto">
          <a:xfrm>
            <a:off x="966695" y="3424238"/>
            <a:ext cx="33337"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6" name="Freeform 59"/>
          <p:cNvSpPr>
            <a:spLocks/>
          </p:cNvSpPr>
          <p:nvPr/>
        </p:nvSpPr>
        <p:spPr bwMode="auto">
          <a:xfrm>
            <a:off x="1223870" y="3411538"/>
            <a:ext cx="61912" cy="60325"/>
          </a:xfrm>
          <a:custGeom>
            <a:avLst/>
            <a:gdLst>
              <a:gd name="T0" fmla="*/ 19 w 39"/>
              <a:gd name="T1" fmla="*/ 0 h 38"/>
              <a:gd name="T2" fmla="*/ 26 w 39"/>
              <a:gd name="T3" fmla="*/ 2 h 38"/>
              <a:gd name="T4" fmla="*/ 33 w 39"/>
              <a:gd name="T5" fmla="*/ 6 h 38"/>
              <a:gd name="T6" fmla="*/ 37 w 39"/>
              <a:gd name="T7" fmla="*/ 12 h 38"/>
              <a:gd name="T8" fmla="*/ 39 w 39"/>
              <a:gd name="T9" fmla="*/ 19 h 38"/>
              <a:gd name="T10" fmla="*/ 37 w 39"/>
              <a:gd name="T11" fmla="*/ 27 h 38"/>
              <a:gd name="T12" fmla="*/ 33 w 39"/>
              <a:gd name="T13" fmla="*/ 33 h 38"/>
              <a:gd name="T14" fmla="*/ 26 w 39"/>
              <a:gd name="T15" fmla="*/ 37 h 38"/>
              <a:gd name="T16" fmla="*/ 19 w 39"/>
              <a:gd name="T17" fmla="*/ 38 h 38"/>
              <a:gd name="T18" fmla="*/ 12 w 39"/>
              <a:gd name="T19" fmla="*/ 37 h 38"/>
              <a:gd name="T20" fmla="*/ 6 w 39"/>
              <a:gd name="T21" fmla="*/ 33 h 38"/>
              <a:gd name="T22" fmla="*/ 2 w 39"/>
              <a:gd name="T23" fmla="*/ 27 h 38"/>
              <a:gd name="T24" fmla="*/ 0 w 39"/>
              <a:gd name="T25" fmla="*/ 19 h 38"/>
              <a:gd name="T26" fmla="*/ 2 w 39"/>
              <a:gd name="T27" fmla="*/ 12 h 38"/>
              <a:gd name="T28" fmla="*/ 6 w 39"/>
              <a:gd name="T29" fmla="*/ 6 h 38"/>
              <a:gd name="T30" fmla="*/ 12 w 39"/>
              <a:gd name="T31" fmla="*/ 2 h 38"/>
              <a:gd name="T32" fmla="*/ 19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19" y="0"/>
                </a:moveTo>
                <a:lnTo>
                  <a:pt x="26" y="2"/>
                </a:lnTo>
                <a:lnTo>
                  <a:pt x="33" y="6"/>
                </a:lnTo>
                <a:lnTo>
                  <a:pt x="37" y="12"/>
                </a:lnTo>
                <a:lnTo>
                  <a:pt x="39" y="19"/>
                </a:lnTo>
                <a:lnTo>
                  <a:pt x="37" y="27"/>
                </a:lnTo>
                <a:lnTo>
                  <a:pt x="33" y="33"/>
                </a:lnTo>
                <a:lnTo>
                  <a:pt x="26" y="37"/>
                </a:lnTo>
                <a:lnTo>
                  <a:pt x="19" y="38"/>
                </a:lnTo>
                <a:lnTo>
                  <a:pt x="12" y="37"/>
                </a:lnTo>
                <a:lnTo>
                  <a:pt x="6" y="33"/>
                </a:lnTo>
                <a:lnTo>
                  <a:pt x="2" y="27"/>
                </a:lnTo>
                <a:lnTo>
                  <a:pt x="0" y="19"/>
                </a:lnTo>
                <a:lnTo>
                  <a:pt x="2" y="12"/>
                </a:lnTo>
                <a:lnTo>
                  <a:pt x="6" y="6"/>
                </a:lnTo>
                <a:lnTo>
                  <a:pt x="12" y="2"/>
                </a:lnTo>
                <a:lnTo>
                  <a:pt x="19" y="0"/>
                </a:lnTo>
                <a:close/>
              </a:path>
            </a:pathLst>
          </a:custGeom>
          <a:solidFill>
            <a:srgbClr val="FF9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7" name="Rectangle 60"/>
          <p:cNvSpPr>
            <a:spLocks noChangeArrowheads="1"/>
          </p:cNvSpPr>
          <p:nvPr/>
        </p:nvSpPr>
        <p:spPr bwMode="auto">
          <a:xfrm>
            <a:off x="1020670" y="3424238"/>
            <a:ext cx="34925"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8" name="Rectangle 61"/>
          <p:cNvSpPr>
            <a:spLocks noChangeArrowheads="1"/>
          </p:cNvSpPr>
          <p:nvPr/>
        </p:nvSpPr>
        <p:spPr bwMode="auto">
          <a:xfrm>
            <a:off x="966695" y="3286125"/>
            <a:ext cx="33337"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29" name="Rectangle 62"/>
          <p:cNvSpPr>
            <a:spLocks noChangeArrowheads="1"/>
          </p:cNvSpPr>
          <p:nvPr/>
        </p:nvSpPr>
        <p:spPr bwMode="auto">
          <a:xfrm>
            <a:off x="1020670" y="3286125"/>
            <a:ext cx="34925"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0" name="Freeform 63"/>
          <p:cNvSpPr>
            <a:spLocks/>
          </p:cNvSpPr>
          <p:nvPr/>
        </p:nvSpPr>
        <p:spPr bwMode="auto">
          <a:xfrm>
            <a:off x="1223870" y="3273425"/>
            <a:ext cx="61912" cy="60325"/>
          </a:xfrm>
          <a:custGeom>
            <a:avLst/>
            <a:gdLst>
              <a:gd name="T0" fmla="*/ 19 w 39"/>
              <a:gd name="T1" fmla="*/ 0 h 38"/>
              <a:gd name="T2" fmla="*/ 26 w 39"/>
              <a:gd name="T3" fmla="*/ 2 h 38"/>
              <a:gd name="T4" fmla="*/ 33 w 39"/>
              <a:gd name="T5" fmla="*/ 6 h 38"/>
              <a:gd name="T6" fmla="*/ 37 w 39"/>
              <a:gd name="T7" fmla="*/ 12 h 38"/>
              <a:gd name="T8" fmla="*/ 39 w 39"/>
              <a:gd name="T9" fmla="*/ 19 h 38"/>
              <a:gd name="T10" fmla="*/ 37 w 39"/>
              <a:gd name="T11" fmla="*/ 27 h 38"/>
              <a:gd name="T12" fmla="*/ 33 w 39"/>
              <a:gd name="T13" fmla="*/ 33 h 38"/>
              <a:gd name="T14" fmla="*/ 26 w 39"/>
              <a:gd name="T15" fmla="*/ 37 h 38"/>
              <a:gd name="T16" fmla="*/ 19 w 39"/>
              <a:gd name="T17" fmla="*/ 38 h 38"/>
              <a:gd name="T18" fmla="*/ 12 w 39"/>
              <a:gd name="T19" fmla="*/ 37 h 38"/>
              <a:gd name="T20" fmla="*/ 6 w 39"/>
              <a:gd name="T21" fmla="*/ 33 h 38"/>
              <a:gd name="T22" fmla="*/ 2 w 39"/>
              <a:gd name="T23" fmla="*/ 27 h 38"/>
              <a:gd name="T24" fmla="*/ 0 w 39"/>
              <a:gd name="T25" fmla="*/ 19 h 38"/>
              <a:gd name="T26" fmla="*/ 2 w 39"/>
              <a:gd name="T27" fmla="*/ 12 h 38"/>
              <a:gd name="T28" fmla="*/ 6 w 39"/>
              <a:gd name="T29" fmla="*/ 6 h 38"/>
              <a:gd name="T30" fmla="*/ 12 w 39"/>
              <a:gd name="T31" fmla="*/ 2 h 38"/>
              <a:gd name="T32" fmla="*/ 19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19" y="0"/>
                </a:moveTo>
                <a:lnTo>
                  <a:pt x="26" y="2"/>
                </a:lnTo>
                <a:lnTo>
                  <a:pt x="33" y="6"/>
                </a:lnTo>
                <a:lnTo>
                  <a:pt x="37" y="12"/>
                </a:lnTo>
                <a:lnTo>
                  <a:pt x="39" y="19"/>
                </a:lnTo>
                <a:lnTo>
                  <a:pt x="37" y="27"/>
                </a:lnTo>
                <a:lnTo>
                  <a:pt x="33" y="33"/>
                </a:lnTo>
                <a:lnTo>
                  <a:pt x="26" y="37"/>
                </a:lnTo>
                <a:lnTo>
                  <a:pt x="19" y="38"/>
                </a:lnTo>
                <a:lnTo>
                  <a:pt x="12" y="37"/>
                </a:lnTo>
                <a:lnTo>
                  <a:pt x="6" y="33"/>
                </a:lnTo>
                <a:lnTo>
                  <a:pt x="2" y="27"/>
                </a:lnTo>
                <a:lnTo>
                  <a:pt x="0" y="19"/>
                </a:lnTo>
                <a:lnTo>
                  <a:pt x="2" y="12"/>
                </a:lnTo>
                <a:lnTo>
                  <a:pt x="6" y="6"/>
                </a:lnTo>
                <a:lnTo>
                  <a:pt x="12" y="2"/>
                </a:lnTo>
                <a:lnTo>
                  <a:pt x="19" y="0"/>
                </a:lnTo>
                <a:close/>
              </a:path>
            </a:pathLst>
          </a:custGeom>
          <a:solidFill>
            <a:srgbClr val="FF9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1" name="Rectangle 64"/>
          <p:cNvSpPr>
            <a:spLocks noChangeArrowheads="1"/>
          </p:cNvSpPr>
          <p:nvPr/>
        </p:nvSpPr>
        <p:spPr bwMode="auto">
          <a:xfrm>
            <a:off x="912720" y="3286125"/>
            <a:ext cx="34925" cy="34925"/>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2" name="Rectangle 65"/>
          <p:cNvSpPr>
            <a:spLocks noChangeArrowheads="1"/>
          </p:cNvSpPr>
          <p:nvPr/>
        </p:nvSpPr>
        <p:spPr bwMode="auto">
          <a:xfrm>
            <a:off x="912720" y="3562350"/>
            <a:ext cx="34925" cy="33337"/>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3" name="Rectangle 66"/>
          <p:cNvSpPr>
            <a:spLocks noChangeArrowheads="1"/>
          </p:cNvSpPr>
          <p:nvPr/>
        </p:nvSpPr>
        <p:spPr bwMode="auto">
          <a:xfrm>
            <a:off x="966695" y="3562350"/>
            <a:ext cx="33337" cy="33337"/>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4" name="Freeform 67"/>
          <p:cNvSpPr>
            <a:spLocks/>
          </p:cNvSpPr>
          <p:nvPr/>
        </p:nvSpPr>
        <p:spPr bwMode="auto">
          <a:xfrm>
            <a:off x="1223870" y="3549650"/>
            <a:ext cx="61912" cy="60325"/>
          </a:xfrm>
          <a:custGeom>
            <a:avLst/>
            <a:gdLst>
              <a:gd name="T0" fmla="*/ 19 w 39"/>
              <a:gd name="T1" fmla="*/ 0 h 38"/>
              <a:gd name="T2" fmla="*/ 26 w 39"/>
              <a:gd name="T3" fmla="*/ 2 h 38"/>
              <a:gd name="T4" fmla="*/ 33 w 39"/>
              <a:gd name="T5" fmla="*/ 6 h 38"/>
              <a:gd name="T6" fmla="*/ 37 w 39"/>
              <a:gd name="T7" fmla="*/ 12 h 38"/>
              <a:gd name="T8" fmla="*/ 39 w 39"/>
              <a:gd name="T9" fmla="*/ 19 h 38"/>
              <a:gd name="T10" fmla="*/ 37 w 39"/>
              <a:gd name="T11" fmla="*/ 27 h 38"/>
              <a:gd name="T12" fmla="*/ 33 w 39"/>
              <a:gd name="T13" fmla="*/ 33 h 38"/>
              <a:gd name="T14" fmla="*/ 26 w 39"/>
              <a:gd name="T15" fmla="*/ 37 h 38"/>
              <a:gd name="T16" fmla="*/ 19 w 39"/>
              <a:gd name="T17" fmla="*/ 38 h 38"/>
              <a:gd name="T18" fmla="*/ 12 w 39"/>
              <a:gd name="T19" fmla="*/ 37 h 38"/>
              <a:gd name="T20" fmla="*/ 6 w 39"/>
              <a:gd name="T21" fmla="*/ 33 h 38"/>
              <a:gd name="T22" fmla="*/ 2 w 39"/>
              <a:gd name="T23" fmla="*/ 27 h 38"/>
              <a:gd name="T24" fmla="*/ 0 w 39"/>
              <a:gd name="T25" fmla="*/ 19 h 38"/>
              <a:gd name="T26" fmla="*/ 2 w 39"/>
              <a:gd name="T27" fmla="*/ 12 h 38"/>
              <a:gd name="T28" fmla="*/ 6 w 39"/>
              <a:gd name="T29" fmla="*/ 6 h 38"/>
              <a:gd name="T30" fmla="*/ 12 w 39"/>
              <a:gd name="T31" fmla="*/ 2 h 38"/>
              <a:gd name="T32" fmla="*/ 19 w 39"/>
              <a:gd name="T3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 h="38">
                <a:moveTo>
                  <a:pt x="19" y="0"/>
                </a:moveTo>
                <a:lnTo>
                  <a:pt x="26" y="2"/>
                </a:lnTo>
                <a:lnTo>
                  <a:pt x="33" y="6"/>
                </a:lnTo>
                <a:lnTo>
                  <a:pt x="37" y="12"/>
                </a:lnTo>
                <a:lnTo>
                  <a:pt x="39" y="19"/>
                </a:lnTo>
                <a:lnTo>
                  <a:pt x="37" y="27"/>
                </a:lnTo>
                <a:lnTo>
                  <a:pt x="33" y="33"/>
                </a:lnTo>
                <a:lnTo>
                  <a:pt x="26" y="37"/>
                </a:lnTo>
                <a:lnTo>
                  <a:pt x="19" y="38"/>
                </a:lnTo>
                <a:lnTo>
                  <a:pt x="12" y="37"/>
                </a:lnTo>
                <a:lnTo>
                  <a:pt x="6" y="33"/>
                </a:lnTo>
                <a:lnTo>
                  <a:pt x="2" y="27"/>
                </a:lnTo>
                <a:lnTo>
                  <a:pt x="0" y="19"/>
                </a:lnTo>
                <a:lnTo>
                  <a:pt x="2" y="12"/>
                </a:lnTo>
                <a:lnTo>
                  <a:pt x="6" y="6"/>
                </a:lnTo>
                <a:lnTo>
                  <a:pt x="12" y="2"/>
                </a:lnTo>
                <a:lnTo>
                  <a:pt x="19" y="0"/>
                </a:lnTo>
                <a:close/>
              </a:path>
            </a:pathLst>
          </a:custGeom>
          <a:solidFill>
            <a:srgbClr val="FF99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sp>
        <p:nvSpPr>
          <p:cNvPr id="35" name="Rectangle 68"/>
          <p:cNvSpPr>
            <a:spLocks noChangeArrowheads="1"/>
          </p:cNvSpPr>
          <p:nvPr/>
        </p:nvSpPr>
        <p:spPr bwMode="auto">
          <a:xfrm>
            <a:off x="1020670" y="3562350"/>
            <a:ext cx="34925" cy="33337"/>
          </a:xfrm>
          <a:prstGeom prst="rect">
            <a:avLst/>
          </a:prstGeom>
          <a:solidFill>
            <a:srgbClr val="FF99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fontAlgn="base">
              <a:spcBef>
                <a:spcPct val="0"/>
              </a:spcBef>
              <a:spcAft>
                <a:spcPct val="0"/>
              </a:spcAft>
            </a:pPr>
            <a:endParaRPr lang="en-US">
              <a:solidFill>
                <a:srgbClr val="000000"/>
              </a:solidFill>
              <a:cs typeface="Arial" charset="0"/>
            </a:endParaRPr>
          </a:p>
        </p:txBody>
      </p:sp>
      <p:grpSp>
        <p:nvGrpSpPr>
          <p:cNvPr id="36" name="Group 35"/>
          <p:cNvGrpSpPr/>
          <p:nvPr/>
        </p:nvGrpSpPr>
        <p:grpSpPr>
          <a:xfrm>
            <a:off x="2173546" y="4856433"/>
            <a:ext cx="1344987" cy="1256720"/>
            <a:chOff x="5667375" y="2406313"/>
            <a:chExt cx="2257425" cy="1937087"/>
          </a:xfrm>
        </p:grpSpPr>
        <p:pic>
          <p:nvPicPr>
            <p:cNvPr id="37" name="Picture 3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79763" y="2898398"/>
              <a:ext cx="1031449" cy="691749"/>
            </a:xfrm>
            <a:prstGeom prst="rect">
              <a:avLst/>
            </a:prstGeom>
          </p:spPr>
        </p:pic>
        <p:grpSp>
          <p:nvGrpSpPr>
            <p:cNvPr id="38" name="Group 37"/>
            <p:cNvGrpSpPr/>
            <p:nvPr/>
          </p:nvGrpSpPr>
          <p:grpSpPr>
            <a:xfrm>
              <a:off x="5667375" y="2406313"/>
              <a:ext cx="2257425" cy="1937087"/>
              <a:chOff x="6214440" y="2133600"/>
              <a:chExt cx="2357504" cy="2284150"/>
            </a:xfrm>
          </p:grpSpPr>
          <p:sp>
            <p:nvSpPr>
              <p:cNvPr id="40" name="Oval 39"/>
              <p:cNvSpPr/>
              <p:nvPr/>
            </p:nvSpPr>
            <p:spPr>
              <a:xfrm>
                <a:off x="6552456" y="2483970"/>
                <a:ext cx="1698222" cy="1628335"/>
              </a:xfrm>
              <a:prstGeom prst="ellipse">
                <a:avLst/>
              </a:prstGeom>
              <a:no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dirty="0"/>
              </a:p>
            </p:txBody>
          </p:sp>
          <p:pic>
            <p:nvPicPr>
              <p:cNvPr id="41" name="Picture 40"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480" y="2133600"/>
                <a:ext cx="676032" cy="676032"/>
              </a:xfrm>
              <a:prstGeom prst="rect">
                <a:avLst/>
              </a:prstGeom>
            </p:spPr>
          </p:pic>
          <p:pic>
            <p:nvPicPr>
              <p:cNvPr id="42" name="Picture 41"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480" y="3741718"/>
                <a:ext cx="676032" cy="676032"/>
              </a:xfrm>
              <a:prstGeom prst="rect">
                <a:avLst/>
              </a:prstGeom>
            </p:spPr>
          </p:pic>
          <p:pic>
            <p:nvPicPr>
              <p:cNvPr id="43" name="Picture 42"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95912" y="2962032"/>
                <a:ext cx="676032" cy="676032"/>
              </a:xfrm>
              <a:prstGeom prst="rect">
                <a:avLst/>
              </a:prstGeom>
            </p:spPr>
          </p:pic>
          <p:pic>
            <p:nvPicPr>
              <p:cNvPr id="44" name="Picture 43"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4440" y="2962032"/>
                <a:ext cx="676032" cy="676032"/>
              </a:xfrm>
              <a:prstGeom prst="rect">
                <a:avLst/>
              </a:prstGeom>
            </p:spPr>
          </p:pic>
          <p:pic>
            <p:nvPicPr>
              <p:cNvPr id="45" name="Picture 44"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92" y="2371576"/>
                <a:ext cx="676032" cy="676032"/>
              </a:xfrm>
              <a:prstGeom prst="rect">
                <a:avLst/>
              </a:prstGeom>
            </p:spPr>
          </p:pic>
          <p:pic>
            <p:nvPicPr>
              <p:cNvPr id="46" name="Picture 45"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092" y="3583366"/>
                <a:ext cx="676032" cy="676032"/>
              </a:xfrm>
              <a:prstGeom prst="rect">
                <a:avLst/>
              </a:prstGeom>
            </p:spPr>
          </p:pic>
          <p:pic>
            <p:nvPicPr>
              <p:cNvPr id="47" name="Picture 46"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8718" y="2330916"/>
                <a:ext cx="676032" cy="676032"/>
              </a:xfrm>
              <a:prstGeom prst="rect">
                <a:avLst/>
              </a:prstGeom>
            </p:spPr>
          </p:pic>
          <p:pic>
            <p:nvPicPr>
              <p:cNvPr id="48" name="Picture 47" descr="computer server node orange.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78718" y="3583366"/>
                <a:ext cx="676032" cy="676032"/>
              </a:xfrm>
              <a:prstGeom prst="rect">
                <a:avLst/>
              </a:prstGeom>
            </p:spPr>
          </p:pic>
        </p:grpSp>
        <p:pic>
          <p:nvPicPr>
            <p:cNvPr id="39"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16883" y="3512117"/>
              <a:ext cx="581025" cy="3032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49" name="Group 48"/>
          <p:cNvGrpSpPr/>
          <p:nvPr/>
        </p:nvGrpSpPr>
        <p:grpSpPr>
          <a:xfrm>
            <a:off x="4589300" y="4995964"/>
            <a:ext cx="759732" cy="1034274"/>
            <a:chOff x="13281099" y="2718073"/>
            <a:chExt cx="1195752" cy="1621236"/>
          </a:xfrm>
        </p:grpSpPr>
        <p:pic>
          <p:nvPicPr>
            <p:cNvPr id="50" name="Picture 9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281338" y="2718073"/>
              <a:ext cx="1195513" cy="6293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 name="Picture 5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281099" y="3320083"/>
              <a:ext cx="1195752" cy="661936"/>
            </a:xfrm>
            <a:prstGeom prst="rect">
              <a:avLst/>
            </a:prstGeom>
          </p:spPr>
        </p:pic>
        <p:pic>
          <p:nvPicPr>
            <p:cNvPr id="52"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574251" y="3964616"/>
              <a:ext cx="581024" cy="37469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53" name="Right Arrow 52"/>
          <p:cNvSpPr/>
          <p:nvPr/>
        </p:nvSpPr>
        <p:spPr bwMode="auto">
          <a:xfrm>
            <a:off x="228600" y="3324862"/>
            <a:ext cx="558707" cy="228600"/>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4" name="Up-Down Arrow 53"/>
          <p:cNvSpPr/>
          <p:nvPr/>
        </p:nvSpPr>
        <p:spPr bwMode="auto">
          <a:xfrm>
            <a:off x="2747850" y="4130518"/>
            <a:ext cx="220221" cy="685800"/>
          </a:xfrm>
          <a:prstGeom prst="upDown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5" name="Up-Down Arrow 54"/>
          <p:cNvSpPr/>
          <p:nvPr/>
        </p:nvSpPr>
        <p:spPr bwMode="auto">
          <a:xfrm>
            <a:off x="4808979" y="4105616"/>
            <a:ext cx="220221" cy="685800"/>
          </a:xfrm>
          <a:prstGeom prst="upDown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56" name="TextBox 55"/>
          <p:cNvSpPr txBox="1"/>
          <p:nvPr/>
        </p:nvSpPr>
        <p:spPr>
          <a:xfrm>
            <a:off x="4481828" y="6107668"/>
            <a:ext cx="1244287" cy="338554"/>
          </a:xfrm>
          <a:prstGeom prst="rect">
            <a:avLst/>
          </a:prstGeom>
          <a:noFill/>
        </p:spPr>
        <p:txBody>
          <a:bodyPr wrap="square" rtlCol="0">
            <a:spAutoFit/>
          </a:bodyPr>
          <a:lstStyle/>
          <a:p>
            <a:r>
              <a:rPr lang="en-US" sz="1600" b="1" dirty="0" smtClean="0"/>
              <a:t> 44 nodes</a:t>
            </a:r>
          </a:p>
        </p:txBody>
      </p:sp>
      <p:sp>
        <p:nvSpPr>
          <p:cNvPr id="57" name="Left-Right Arrow 56"/>
          <p:cNvSpPr/>
          <p:nvPr/>
        </p:nvSpPr>
        <p:spPr bwMode="auto">
          <a:xfrm>
            <a:off x="3519913" y="5382803"/>
            <a:ext cx="601160" cy="224393"/>
          </a:xfrm>
          <a:prstGeom prst="lef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pic>
        <p:nvPicPr>
          <p:cNvPr id="58" name="Picture 5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48441" y="3221399"/>
            <a:ext cx="575913" cy="187250"/>
          </a:xfrm>
          <a:prstGeom prst="rect">
            <a:avLst/>
          </a:prstGeom>
        </p:spPr>
      </p:pic>
      <p:sp>
        <p:nvSpPr>
          <p:cNvPr id="59" name="Left-Right Arrow 58"/>
          <p:cNvSpPr/>
          <p:nvPr/>
        </p:nvSpPr>
        <p:spPr bwMode="auto">
          <a:xfrm>
            <a:off x="5723125" y="3287132"/>
            <a:ext cx="1067529" cy="253529"/>
          </a:xfrm>
          <a:prstGeom prst="lef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grpSp>
        <p:nvGrpSpPr>
          <p:cNvPr id="60" name="Group 59"/>
          <p:cNvGrpSpPr/>
          <p:nvPr/>
        </p:nvGrpSpPr>
        <p:grpSpPr>
          <a:xfrm>
            <a:off x="7140402" y="2946183"/>
            <a:ext cx="1075130" cy="695579"/>
            <a:chOff x="793637" y="3377406"/>
            <a:chExt cx="844596" cy="857250"/>
          </a:xfrm>
        </p:grpSpPr>
        <p:sp>
          <p:nvSpPr>
            <p:cNvPr id="61" name="Freeform 32"/>
            <p:cNvSpPr>
              <a:spLocks/>
            </p:cNvSpPr>
            <p:nvPr/>
          </p:nvSpPr>
          <p:spPr bwMode="auto">
            <a:xfrm>
              <a:off x="793683" y="3521192"/>
              <a:ext cx="844550" cy="142875"/>
            </a:xfrm>
            <a:custGeom>
              <a:avLst/>
              <a:gdLst>
                <a:gd name="T0" fmla="*/ 532 w 532"/>
                <a:gd name="T1" fmla="*/ 0 h 90"/>
                <a:gd name="T2" fmla="*/ 266 w 532"/>
                <a:gd name="T3" fmla="*/ 90 h 90"/>
                <a:gd name="T4" fmla="*/ 0 w 532"/>
                <a:gd name="T5" fmla="*/ 0 h 90"/>
              </a:gdLst>
              <a:ahLst/>
              <a:cxnLst>
                <a:cxn ang="0">
                  <a:pos x="T0" y="T1"/>
                </a:cxn>
                <a:cxn ang="0">
                  <a:pos x="T2" y="T3"/>
                </a:cxn>
                <a:cxn ang="0">
                  <a:pos x="T4" y="T5"/>
                </a:cxn>
              </a:cxnLst>
              <a:rect l="0" t="0" r="r" b="b"/>
              <a:pathLst>
                <a:path w="532" h="90">
                  <a:moveTo>
                    <a:pt x="532" y="0"/>
                  </a:moveTo>
                  <a:cubicBezTo>
                    <a:pt x="532" y="50"/>
                    <a:pt x="413" y="90"/>
                    <a:pt x="266" y="90"/>
                  </a:cubicBezTo>
                  <a:cubicBezTo>
                    <a:pt x="119" y="90"/>
                    <a:pt x="0" y="50"/>
                    <a:pt x="0" y="0"/>
                  </a:cubicBezTo>
                </a:path>
              </a:pathLst>
            </a:custGeom>
            <a:noFill/>
            <a:ln w="12700" cap="flat">
              <a:solidFill>
                <a:srgbClr val="408FCD"/>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2" name="Freeform 33"/>
            <p:cNvSpPr>
              <a:spLocks/>
            </p:cNvSpPr>
            <p:nvPr/>
          </p:nvSpPr>
          <p:spPr bwMode="auto">
            <a:xfrm>
              <a:off x="793637" y="3377406"/>
              <a:ext cx="844550" cy="857250"/>
            </a:xfrm>
            <a:custGeom>
              <a:avLst/>
              <a:gdLst>
                <a:gd name="T0" fmla="*/ 0 w 3616"/>
                <a:gd name="T1" fmla="*/ 612 h 3672"/>
                <a:gd name="T2" fmla="*/ 1808 w 3616"/>
                <a:gd name="T3" fmla="*/ 0 h 3672"/>
                <a:gd name="T4" fmla="*/ 3616 w 3616"/>
                <a:gd name="T5" fmla="*/ 612 h 3672"/>
                <a:gd name="T6" fmla="*/ 3616 w 3616"/>
                <a:gd name="T7" fmla="*/ 3060 h 3672"/>
                <a:gd name="T8" fmla="*/ 1808 w 3616"/>
                <a:gd name="T9" fmla="*/ 3672 h 3672"/>
                <a:gd name="T10" fmla="*/ 0 w 3616"/>
                <a:gd name="T11" fmla="*/ 3060 h 3672"/>
                <a:gd name="T12" fmla="*/ 0 w 3616"/>
                <a:gd name="T13" fmla="*/ 612 h 3672"/>
              </a:gdLst>
              <a:ahLst/>
              <a:cxnLst>
                <a:cxn ang="0">
                  <a:pos x="T0" y="T1"/>
                </a:cxn>
                <a:cxn ang="0">
                  <a:pos x="T2" y="T3"/>
                </a:cxn>
                <a:cxn ang="0">
                  <a:pos x="T4" y="T5"/>
                </a:cxn>
                <a:cxn ang="0">
                  <a:pos x="T6" y="T7"/>
                </a:cxn>
                <a:cxn ang="0">
                  <a:pos x="T8" y="T9"/>
                </a:cxn>
                <a:cxn ang="0">
                  <a:pos x="T10" y="T11"/>
                </a:cxn>
                <a:cxn ang="0">
                  <a:pos x="T12" y="T13"/>
                </a:cxn>
              </a:cxnLst>
              <a:rect l="0" t="0" r="r" b="b"/>
              <a:pathLst>
                <a:path w="3616" h="3672">
                  <a:moveTo>
                    <a:pt x="0" y="612"/>
                  </a:moveTo>
                  <a:cubicBezTo>
                    <a:pt x="0" y="274"/>
                    <a:pt x="810" y="0"/>
                    <a:pt x="1808" y="0"/>
                  </a:cubicBezTo>
                  <a:cubicBezTo>
                    <a:pt x="2807" y="0"/>
                    <a:pt x="3616" y="274"/>
                    <a:pt x="3616" y="612"/>
                  </a:cubicBezTo>
                  <a:lnTo>
                    <a:pt x="3616" y="3060"/>
                  </a:lnTo>
                  <a:cubicBezTo>
                    <a:pt x="3616" y="3398"/>
                    <a:pt x="2807" y="3672"/>
                    <a:pt x="1808" y="3672"/>
                  </a:cubicBezTo>
                  <a:cubicBezTo>
                    <a:pt x="810" y="3672"/>
                    <a:pt x="0" y="3398"/>
                    <a:pt x="0" y="3060"/>
                  </a:cubicBezTo>
                  <a:lnTo>
                    <a:pt x="0" y="612"/>
                  </a:lnTo>
                  <a:close/>
                </a:path>
              </a:pathLst>
            </a:custGeom>
            <a:noFill/>
            <a:ln w="12700" cap="flat">
              <a:solidFill>
                <a:srgbClr val="408FCD"/>
              </a:solidFill>
              <a:prstDash val="solid"/>
              <a:round/>
              <a:headEnd/>
              <a:tailEnd/>
            </a:ln>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pic>
        <p:nvPicPr>
          <p:cNvPr id="63" name="Picture 6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092210" y="3380058"/>
            <a:ext cx="1209953" cy="171544"/>
          </a:xfrm>
          <a:prstGeom prst="rect">
            <a:avLst/>
          </a:prstGeom>
        </p:spPr>
      </p:pic>
      <p:sp>
        <p:nvSpPr>
          <p:cNvPr id="64" name="TextBox 63"/>
          <p:cNvSpPr txBox="1"/>
          <p:nvPr/>
        </p:nvSpPr>
        <p:spPr>
          <a:xfrm>
            <a:off x="6850127" y="2139740"/>
            <a:ext cx="1905000" cy="584775"/>
          </a:xfrm>
          <a:prstGeom prst="rect">
            <a:avLst/>
          </a:prstGeom>
          <a:noFill/>
        </p:spPr>
        <p:txBody>
          <a:bodyPr wrap="square" rtlCol="0">
            <a:spAutoFit/>
          </a:bodyPr>
          <a:lstStyle/>
          <a:p>
            <a:pPr algn="ctr"/>
            <a:r>
              <a:rPr lang="en-US" sz="1600" b="1" dirty="0" smtClean="0"/>
              <a:t>RAC </a:t>
            </a:r>
          </a:p>
          <a:p>
            <a:pPr algn="ctr"/>
            <a:r>
              <a:rPr lang="en-US" sz="1600" b="1" dirty="0" smtClean="0"/>
              <a:t>4 nodes</a:t>
            </a:r>
            <a:endParaRPr lang="en-US" sz="1600" b="1" dirty="0"/>
          </a:p>
        </p:txBody>
      </p:sp>
      <p:sp>
        <p:nvSpPr>
          <p:cNvPr id="65" name="Rectangle 64"/>
          <p:cNvSpPr/>
          <p:nvPr/>
        </p:nvSpPr>
        <p:spPr bwMode="auto">
          <a:xfrm>
            <a:off x="2190020" y="2755192"/>
            <a:ext cx="1686364" cy="1125322"/>
          </a:xfrm>
          <a:prstGeom prst="rect">
            <a:avLst/>
          </a:prstGeom>
          <a:solidFill>
            <a:schemeClr val="accent2">
              <a:lumMod val="90000"/>
            </a:schemeClr>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6" name="Rounded Rectangle 65"/>
          <p:cNvSpPr/>
          <p:nvPr/>
        </p:nvSpPr>
        <p:spPr bwMode="auto">
          <a:xfrm>
            <a:off x="2309529" y="3255671"/>
            <a:ext cx="1244994" cy="522288"/>
          </a:xfrm>
          <a:prstGeom prst="roundRect">
            <a:avLst/>
          </a:prstGeom>
          <a:solidFill>
            <a:srgbClr val="C6E6A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7" name="Right Arrow 66"/>
          <p:cNvSpPr/>
          <p:nvPr/>
        </p:nvSpPr>
        <p:spPr bwMode="auto">
          <a:xfrm>
            <a:off x="3605244" y="3364547"/>
            <a:ext cx="558707" cy="207818"/>
          </a:xfrm>
          <a:prstGeom prst="rightArrow">
            <a:avLst/>
          </a:prstGeom>
          <a:solidFill>
            <a:schemeClr val="tx1"/>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pitchFamily="18" charset="0"/>
            </a:endParaRPr>
          </a:p>
        </p:txBody>
      </p:sp>
      <p:sp>
        <p:nvSpPr>
          <p:cNvPr id="68" name="TextBox 67"/>
          <p:cNvSpPr txBox="1"/>
          <p:nvPr/>
        </p:nvSpPr>
        <p:spPr>
          <a:xfrm>
            <a:off x="2133600" y="3474382"/>
            <a:ext cx="1573352" cy="307777"/>
          </a:xfrm>
          <a:prstGeom prst="rect">
            <a:avLst/>
          </a:prstGeom>
          <a:noFill/>
        </p:spPr>
        <p:txBody>
          <a:bodyPr wrap="square" rtlCol="0">
            <a:spAutoFit/>
          </a:bodyPr>
          <a:lstStyle/>
          <a:p>
            <a:pPr algn="ctr"/>
            <a:r>
              <a:rPr lang="en-US" sz="1400" dirty="0" smtClean="0"/>
              <a:t>Data Ingest</a:t>
            </a:r>
            <a:endParaRPr lang="en-US" sz="1400" dirty="0"/>
          </a:p>
        </p:txBody>
      </p:sp>
      <p:pic>
        <p:nvPicPr>
          <p:cNvPr id="69" name="Picture 6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44069" y="3287132"/>
            <a:ext cx="575913" cy="187250"/>
          </a:xfrm>
          <a:prstGeom prst="rect">
            <a:avLst/>
          </a:prstGeom>
        </p:spPr>
      </p:pic>
      <p:sp>
        <p:nvSpPr>
          <p:cNvPr id="70" name="TextBox 69"/>
          <p:cNvSpPr txBox="1"/>
          <p:nvPr/>
        </p:nvSpPr>
        <p:spPr>
          <a:xfrm>
            <a:off x="2286000" y="2328446"/>
            <a:ext cx="1575458" cy="338554"/>
          </a:xfrm>
          <a:prstGeom prst="rect">
            <a:avLst/>
          </a:prstGeom>
          <a:noFill/>
        </p:spPr>
        <p:txBody>
          <a:bodyPr wrap="square" rtlCol="0">
            <a:spAutoFit/>
          </a:bodyPr>
          <a:lstStyle/>
          <a:p>
            <a:r>
              <a:rPr lang="en-US" sz="1600" b="1" dirty="0" smtClean="0"/>
              <a:t>16 </a:t>
            </a:r>
            <a:r>
              <a:rPr lang="en-US" sz="1600" b="1" dirty="0"/>
              <a:t>Nodes</a:t>
            </a:r>
            <a:r>
              <a:rPr lang="en-US" sz="1600" b="1" dirty="0" smtClean="0"/>
              <a:t> </a:t>
            </a:r>
            <a:endParaRPr lang="en-US" sz="1600" b="1" dirty="0"/>
          </a:p>
        </p:txBody>
      </p:sp>
      <p:sp>
        <p:nvSpPr>
          <p:cNvPr id="71" name="TextBox 70"/>
          <p:cNvSpPr txBox="1"/>
          <p:nvPr/>
        </p:nvSpPr>
        <p:spPr>
          <a:xfrm>
            <a:off x="4393410" y="2336825"/>
            <a:ext cx="1051358" cy="769441"/>
          </a:xfrm>
          <a:prstGeom prst="rect">
            <a:avLst/>
          </a:prstGeom>
          <a:noFill/>
        </p:spPr>
        <p:txBody>
          <a:bodyPr wrap="square" rtlCol="0">
            <a:spAutoFit/>
          </a:bodyPr>
          <a:lstStyle/>
          <a:p>
            <a:r>
              <a:rPr lang="en-US" sz="1400" b="1" dirty="0" smtClean="0"/>
              <a:t>23 </a:t>
            </a:r>
            <a:r>
              <a:rPr lang="en-US" sz="1600" b="1" dirty="0"/>
              <a:t>Nodes</a:t>
            </a:r>
          </a:p>
          <a:p>
            <a:endParaRPr lang="en-US" sz="1400" b="1" dirty="0" smtClean="0">
              <a:solidFill>
                <a:srgbClr val="FF0000"/>
              </a:solidFill>
            </a:endParaRPr>
          </a:p>
          <a:p>
            <a:endParaRPr lang="en-US" sz="1400" b="1" dirty="0"/>
          </a:p>
        </p:txBody>
      </p:sp>
      <p:pic>
        <p:nvPicPr>
          <p:cNvPr id="72" name="Picture 4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35921" y="3310188"/>
            <a:ext cx="516873" cy="3346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5" name="TextBox 74"/>
          <p:cNvSpPr txBox="1"/>
          <p:nvPr/>
        </p:nvSpPr>
        <p:spPr>
          <a:xfrm>
            <a:off x="2258173" y="6081647"/>
            <a:ext cx="1575458" cy="338554"/>
          </a:xfrm>
          <a:prstGeom prst="rect">
            <a:avLst/>
          </a:prstGeom>
          <a:noFill/>
        </p:spPr>
        <p:txBody>
          <a:bodyPr wrap="square" rtlCol="0">
            <a:spAutoFit/>
          </a:bodyPr>
          <a:lstStyle/>
          <a:p>
            <a:r>
              <a:rPr lang="en-US" sz="1600" b="1" dirty="0" smtClean="0"/>
              <a:t>112 Nodes </a:t>
            </a:r>
            <a:endParaRPr lang="en-US" sz="1600" b="1" dirty="0"/>
          </a:p>
        </p:txBody>
      </p:sp>
      <p:sp>
        <p:nvSpPr>
          <p:cNvPr id="76" name="TextBox 75"/>
          <p:cNvSpPr txBox="1"/>
          <p:nvPr/>
        </p:nvSpPr>
        <p:spPr>
          <a:xfrm>
            <a:off x="643553" y="2778660"/>
            <a:ext cx="1575458" cy="338554"/>
          </a:xfrm>
          <a:prstGeom prst="rect">
            <a:avLst/>
          </a:prstGeom>
          <a:noFill/>
        </p:spPr>
        <p:txBody>
          <a:bodyPr wrap="square" rtlCol="0">
            <a:spAutoFit/>
          </a:bodyPr>
          <a:lstStyle/>
          <a:p>
            <a:r>
              <a:rPr lang="en-US" sz="1600" b="1" dirty="0" smtClean="0"/>
              <a:t>Interfaces </a:t>
            </a:r>
            <a:endParaRPr lang="en-US" sz="1600" b="1" dirty="0"/>
          </a:p>
        </p:txBody>
      </p:sp>
      <p:sp>
        <p:nvSpPr>
          <p:cNvPr id="77" name="TextBox 76"/>
          <p:cNvSpPr txBox="1"/>
          <p:nvPr/>
        </p:nvSpPr>
        <p:spPr>
          <a:xfrm>
            <a:off x="598088" y="2339896"/>
            <a:ext cx="1575458" cy="338554"/>
          </a:xfrm>
          <a:prstGeom prst="rect">
            <a:avLst/>
          </a:prstGeom>
          <a:noFill/>
        </p:spPr>
        <p:txBody>
          <a:bodyPr wrap="square" rtlCol="0">
            <a:spAutoFit/>
          </a:bodyPr>
          <a:lstStyle/>
          <a:p>
            <a:r>
              <a:rPr lang="en-US" sz="1600" b="1" dirty="0" smtClean="0"/>
              <a:t>12 Nodes </a:t>
            </a:r>
            <a:endParaRPr lang="en-US" sz="1600" b="1" dirty="0"/>
          </a:p>
        </p:txBody>
      </p:sp>
      <p:sp>
        <p:nvSpPr>
          <p:cNvPr id="78" name="Title 2"/>
          <p:cNvSpPr txBox="1">
            <a:spLocks/>
          </p:cNvSpPr>
          <p:nvPr/>
        </p:nvSpPr>
        <p:spPr>
          <a:xfrm>
            <a:off x="461035" y="170123"/>
            <a:ext cx="8205261" cy="450520"/>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Technical Architecture – Additional Details</a:t>
            </a:r>
            <a:endParaRPr lang="en-US" dirty="0">
              <a:solidFill>
                <a:srgbClr val="0070C0"/>
              </a:solidFill>
            </a:endParaRPr>
          </a:p>
        </p:txBody>
      </p:sp>
      <p:sp>
        <p:nvSpPr>
          <p:cNvPr id="80" name="TextBox 1"/>
          <p:cNvSpPr txBox="1">
            <a:spLocks noChangeArrowheads="1"/>
          </p:cNvSpPr>
          <p:nvPr/>
        </p:nvSpPr>
        <p:spPr bwMode="auto">
          <a:xfrm>
            <a:off x="602826" y="649870"/>
            <a:ext cx="7612705"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14300" indent="-114300">
              <a:defRPr sz="1200" b="1" u="sng">
                <a:solidFill>
                  <a:schemeClr val="bg1"/>
                </a:solidFill>
                <a:latin typeface="Arial" charset="0"/>
                <a:cs typeface="Arial" charset="0"/>
              </a:defRPr>
            </a:lvl1pPr>
            <a:lvl2pPr marL="742950" indent="-285750">
              <a:defRPr sz="1200" b="1" u="sng">
                <a:solidFill>
                  <a:schemeClr val="bg1"/>
                </a:solidFill>
                <a:latin typeface="Arial" charset="0"/>
                <a:cs typeface="Arial" charset="0"/>
              </a:defRPr>
            </a:lvl2pPr>
            <a:lvl3pPr marL="1143000" indent="-228600">
              <a:defRPr sz="1200" b="1" u="sng">
                <a:solidFill>
                  <a:schemeClr val="bg1"/>
                </a:solidFill>
                <a:latin typeface="Arial" charset="0"/>
                <a:cs typeface="Arial" charset="0"/>
              </a:defRPr>
            </a:lvl3pPr>
            <a:lvl4pPr marL="1600200" indent="-228600">
              <a:defRPr sz="1200" b="1" u="sng">
                <a:solidFill>
                  <a:schemeClr val="bg1"/>
                </a:solidFill>
                <a:latin typeface="Arial" charset="0"/>
                <a:cs typeface="Arial" charset="0"/>
              </a:defRPr>
            </a:lvl4pPr>
            <a:lvl5pPr marL="2057400" indent="-228600">
              <a:defRPr sz="1200" b="1" u="sng">
                <a:solidFill>
                  <a:schemeClr val="bg1"/>
                </a:solidFill>
                <a:latin typeface="Arial" charset="0"/>
                <a:cs typeface="Arial" charset="0"/>
              </a:defRPr>
            </a:lvl5pPr>
            <a:lvl6pPr marL="2514600" indent="-228600" eaLnBrk="0" fontAlgn="base" hangingPunct="0">
              <a:spcBef>
                <a:spcPct val="0"/>
              </a:spcBef>
              <a:spcAft>
                <a:spcPct val="0"/>
              </a:spcAft>
              <a:defRPr sz="1200" b="1" u="sng">
                <a:solidFill>
                  <a:schemeClr val="bg1"/>
                </a:solidFill>
                <a:latin typeface="Arial" charset="0"/>
                <a:cs typeface="Arial" charset="0"/>
              </a:defRPr>
            </a:lvl6pPr>
            <a:lvl7pPr marL="2971800" indent="-228600" eaLnBrk="0" fontAlgn="base" hangingPunct="0">
              <a:spcBef>
                <a:spcPct val="0"/>
              </a:spcBef>
              <a:spcAft>
                <a:spcPct val="0"/>
              </a:spcAft>
              <a:defRPr sz="1200" b="1" u="sng">
                <a:solidFill>
                  <a:schemeClr val="bg1"/>
                </a:solidFill>
                <a:latin typeface="Arial" charset="0"/>
                <a:cs typeface="Arial" charset="0"/>
              </a:defRPr>
            </a:lvl7pPr>
            <a:lvl8pPr marL="3429000" indent="-228600" eaLnBrk="0" fontAlgn="base" hangingPunct="0">
              <a:spcBef>
                <a:spcPct val="0"/>
              </a:spcBef>
              <a:spcAft>
                <a:spcPct val="0"/>
              </a:spcAft>
              <a:defRPr sz="1200" b="1" u="sng">
                <a:solidFill>
                  <a:schemeClr val="bg1"/>
                </a:solidFill>
                <a:latin typeface="Arial" charset="0"/>
                <a:cs typeface="Arial" charset="0"/>
              </a:defRPr>
            </a:lvl8pPr>
            <a:lvl9pPr marL="3886200" indent="-228600" eaLnBrk="0" fontAlgn="base" hangingPunct="0">
              <a:spcBef>
                <a:spcPct val="0"/>
              </a:spcBef>
              <a:spcAft>
                <a:spcPct val="0"/>
              </a:spcAft>
              <a:defRPr sz="1200" b="1" u="sng">
                <a:solidFill>
                  <a:schemeClr val="bg1"/>
                </a:solidFill>
                <a:latin typeface="Arial" charset="0"/>
                <a:cs typeface="Arial" charset="0"/>
              </a:defRPr>
            </a:lvl9pPr>
          </a:lstStyle>
          <a:p>
            <a:pPr eaLnBrk="1" hangingPunct="1">
              <a:buFont typeface="Arial" charset="0"/>
              <a:buChar char="•"/>
            </a:pPr>
            <a:r>
              <a:rPr lang="en-US" altLang="en-US" sz="1600" b="0" u="none" dirty="0" smtClean="0">
                <a:solidFill>
                  <a:srgbClr val="0070C0"/>
                </a:solidFill>
              </a:rPr>
              <a:t>Separate Datacenters for Cassandra and </a:t>
            </a:r>
            <a:r>
              <a:rPr lang="en-US" altLang="en-US" sz="1600" b="0" u="none" dirty="0" err="1" smtClean="0">
                <a:solidFill>
                  <a:srgbClr val="0070C0"/>
                </a:solidFill>
              </a:rPr>
              <a:t>Solr</a:t>
            </a:r>
            <a:r>
              <a:rPr lang="en-US" altLang="en-US" sz="1600" b="0" u="none" dirty="0" smtClean="0">
                <a:solidFill>
                  <a:srgbClr val="0070C0"/>
                </a:solidFill>
              </a:rPr>
              <a:t>.</a:t>
            </a:r>
          </a:p>
          <a:p>
            <a:pPr eaLnBrk="1" hangingPunct="1">
              <a:buFont typeface="Arial" charset="0"/>
              <a:buChar char="•"/>
            </a:pPr>
            <a:r>
              <a:rPr lang="en-US" altLang="en-US" sz="1600" b="0" u="none" dirty="0" smtClean="0">
                <a:solidFill>
                  <a:srgbClr val="0070C0"/>
                </a:solidFill>
              </a:rPr>
              <a:t>Spark is running in the same node as Cassandra for data locality.</a:t>
            </a:r>
          </a:p>
          <a:p>
            <a:pPr eaLnBrk="1" hangingPunct="1">
              <a:buFont typeface="Arial" charset="0"/>
              <a:buChar char="•"/>
            </a:pPr>
            <a:r>
              <a:rPr lang="en-US" altLang="en-US" sz="1600" b="0" u="none" dirty="0" smtClean="0">
                <a:solidFill>
                  <a:srgbClr val="0070C0"/>
                </a:solidFill>
              </a:rPr>
              <a:t>Kafka , java spring batch and spark streaming are used to enrich billions of records a day</a:t>
            </a:r>
          </a:p>
          <a:p>
            <a:pPr eaLnBrk="1" hangingPunct="1">
              <a:buFont typeface="Arial" charset="0"/>
              <a:buChar char="•"/>
            </a:pPr>
            <a:endParaRPr lang="en-US" altLang="en-US" sz="1600" b="0" u="none" dirty="0">
              <a:solidFill>
                <a:schemeClr val="tx1"/>
              </a:solidFill>
            </a:endParaRPr>
          </a:p>
        </p:txBody>
      </p:sp>
      <p:sp>
        <p:nvSpPr>
          <p:cNvPr id="79" name="TextBox 78"/>
          <p:cNvSpPr txBox="1"/>
          <p:nvPr/>
        </p:nvSpPr>
        <p:spPr>
          <a:xfrm>
            <a:off x="2286000" y="2791317"/>
            <a:ext cx="1575458" cy="338554"/>
          </a:xfrm>
          <a:prstGeom prst="rect">
            <a:avLst/>
          </a:prstGeom>
          <a:noFill/>
        </p:spPr>
        <p:txBody>
          <a:bodyPr wrap="square" rtlCol="0">
            <a:spAutoFit/>
          </a:bodyPr>
          <a:lstStyle/>
          <a:p>
            <a:pPr algn="ctr"/>
            <a:r>
              <a:rPr lang="en-US" sz="1600" b="1" dirty="0" smtClean="0"/>
              <a:t>Java </a:t>
            </a:r>
            <a:endParaRPr lang="en-US" sz="1600" b="1" dirty="0"/>
          </a:p>
        </p:txBody>
      </p:sp>
      <p:pic>
        <p:nvPicPr>
          <p:cNvPr id="3" name="Picture 2"/>
          <p:cNvPicPr>
            <a:picLocks noChangeAspect="1"/>
          </p:cNvPicPr>
          <p:nvPr/>
        </p:nvPicPr>
        <p:blipFill>
          <a:blip r:embed="rId10"/>
          <a:stretch>
            <a:fillRect/>
          </a:stretch>
        </p:blipFill>
        <p:spPr>
          <a:xfrm>
            <a:off x="7381919" y="5375259"/>
            <a:ext cx="1667108" cy="1209844"/>
          </a:xfrm>
          <a:prstGeom prst="rect">
            <a:avLst/>
          </a:prstGeom>
        </p:spPr>
      </p:pic>
    </p:spTree>
    <p:extLst>
      <p:ext uri="{BB962C8B-B14F-4D97-AF65-F5344CB8AC3E}">
        <p14:creationId xmlns:p14="http://schemas.microsoft.com/office/powerpoint/2010/main" val="103794539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result for oracle big d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8" name="Title 2"/>
          <p:cNvSpPr txBox="1">
            <a:spLocks/>
          </p:cNvSpPr>
          <p:nvPr/>
        </p:nvSpPr>
        <p:spPr>
          <a:xfrm>
            <a:off x="461035" y="170123"/>
            <a:ext cx="8205261" cy="450520"/>
          </a:xfrm>
          <a:prstGeom prst="rect">
            <a:avLst/>
          </a:prstGeom>
        </p:spPr>
        <p:txBody>
          <a:bodyPr/>
          <a:lstStyle>
            <a:lvl1pPr algn="l" defTabSz="914400" rtl="0" eaLnBrk="1" latinLnBrk="0" hangingPunct="1">
              <a:lnSpc>
                <a:spcPts val="2600"/>
              </a:lnSpc>
              <a:spcBef>
                <a:spcPct val="0"/>
              </a:spcBef>
              <a:buNone/>
              <a:defRPr sz="2600" b="1" kern="1200">
                <a:solidFill>
                  <a:srgbClr val="000000"/>
                </a:solidFill>
                <a:latin typeface="Arial" pitchFamily="34" charset="0"/>
                <a:ea typeface="+mj-ea"/>
                <a:cs typeface="Arial" pitchFamily="34" charset="0"/>
              </a:defRPr>
            </a:lvl1pPr>
          </a:lstStyle>
          <a:p>
            <a:r>
              <a:rPr lang="en-US" dirty="0" smtClean="0">
                <a:solidFill>
                  <a:srgbClr val="0070C0"/>
                </a:solidFill>
              </a:rPr>
              <a:t>Application Architecture</a:t>
            </a:r>
            <a:endParaRPr lang="en-US" dirty="0">
              <a:solidFill>
                <a:srgbClr val="0070C0"/>
              </a:solidFill>
            </a:endParaRPr>
          </a:p>
        </p:txBody>
      </p:sp>
      <p:sp>
        <p:nvSpPr>
          <p:cNvPr id="80" name="TextBox 1"/>
          <p:cNvSpPr txBox="1">
            <a:spLocks noChangeArrowheads="1"/>
          </p:cNvSpPr>
          <p:nvPr/>
        </p:nvSpPr>
        <p:spPr bwMode="auto">
          <a:xfrm>
            <a:off x="602826" y="649870"/>
            <a:ext cx="8498147" cy="132343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marL="114300" indent="-114300">
              <a:defRPr sz="1200" b="1" u="sng">
                <a:solidFill>
                  <a:schemeClr val="bg1"/>
                </a:solidFill>
                <a:latin typeface="Arial" charset="0"/>
                <a:cs typeface="Arial" charset="0"/>
              </a:defRPr>
            </a:lvl1pPr>
            <a:lvl2pPr marL="742950" indent="-285750">
              <a:defRPr sz="1200" b="1" u="sng">
                <a:solidFill>
                  <a:schemeClr val="bg1"/>
                </a:solidFill>
                <a:latin typeface="Arial" charset="0"/>
                <a:cs typeface="Arial" charset="0"/>
              </a:defRPr>
            </a:lvl2pPr>
            <a:lvl3pPr marL="1143000" indent="-228600">
              <a:defRPr sz="1200" b="1" u="sng">
                <a:solidFill>
                  <a:schemeClr val="bg1"/>
                </a:solidFill>
                <a:latin typeface="Arial" charset="0"/>
                <a:cs typeface="Arial" charset="0"/>
              </a:defRPr>
            </a:lvl3pPr>
            <a:lvl4pPr marL="1600200" indent="-228600">
              <a:defRPr sz="1200" b="1" u="sng">
                <a:solidFill>
                  <a:schemeClr val="bg1"/>
                </a:solidFill>
                <a:latin typeface="Arial" charset="0"/>
                <a:cs typeface="Arial" charset="0"/>
              </a:defRPr>
            </a:lvl4pPr>
            <a:lvl5pPr marL="2057400" indent="-228600">
              <a:defRPr sz="1200" b="1" u="sng">
                <a:solidFill>
                  <a:schemeClr val="bg1"/>
                </a:solidFill>
                <a:latin typeface="Arial" charset="0"/>
                <a:cs typeface="Arial" charset="0"/>
              </a:defRPr>
            </a:lvl5pPr>
            <a:lvl6pPr marL="2514600" indent="-228600" eaLnBrk="0" fontAlgn="base" hangingPunct="0">
              <a:spcBef>
                <a:spcPct val="0"/>
              </a:spcBef>
              <a:spcAft>
                <a:spcPct val="0"/>
              </a:spcAft>
              <a:defRPr sz="1200" b="1" u="sng">
                <a:solidFill>
                  <a:schemeClr val="bg1"/>
                </a:solidFill>
                <a:latin typeface="Arial" charset="0"/>
                <a:cs typeface="Arial" charset="0"/>
              </a:defRPr>
            </a:lvl6pPr>
            <a:lvl7pPr marL="2971800" indent="-228600" eaLnBrk="0" fontAlgn="base" hangingPunct="0">
              <a:spcBef>
                <a:spcPct val="0"/>
              </a:spcBef>
              <a:spcAft>
                <a:spcPct val="0"/>
              </a:spcAft>
              <a:defRPr sz="1200" b="1" u="sng">
                <a:solidFill>
                  <a:schemeClr val="bg1"/>
                </a:solidFill>
                <a:latin typeface="Arial" charset="0"/>
                <a:cs typeface="Arial" charset="0"/>
              </a:defRPr>
            </a:lvl7pPr>
            <a:lvl8pPr marL="3429000" indent="-228600" eaLnBrk="0" fontAlgn="base" hangingPunct="0">
              <a:spcBef>
                <a:spcPct val="0"/>
              </a:spcBef>
              <a:spcAft>
                <a:spcPct val="0"/>
              </a:spcAft>
              <a:defRPr sz="1200" b="1" u="sng">
                <a:solidFill>
                  <a:schemeClr val="bg1"/>
                </a:solidFill>
                <a:latin typeface="Arial" charset="0"/>
                <a:cs typeface="Arial" charset="0"/>
              </a:defRPr>
            </a:lvl8pPr>
            <a:lvl9pPr marL="3886200" indent="-228600" eaLnBrk="0" fontAlgn="base" hangingPunct="0">
              <a:spcBef>
                <a:spcPct val="0"/>
              </a:spcBef>
              <a:spcAft>
                <a:spcPct val="0"/>
              </a:spcAft>
              <a:defRPr sz="1200" b="1" u="sng">
                <a:solidFill>
                  <a:schemeClr val="bg1"/>
                </a:solidFill>
                <a:latin typeface="Arial" charset="0"/>
                <a:cs typeface="Arial" charset="0"/>
              </a:defRPr>
            </a:lvl9pPr>
          </a:lstStyle>
          <a:p>
            <a:pPr eaLnBrk="1" hangingPunct="1">
              <a:buFont typeface="Arial" charset="0"/>
              <a:buChar char="•"/>
            </a:pPr>
            <a:r>
              <a:rPr lang="en-US" altLang="en-US" sz="1600" b="0" u="none" dirty="0" smtClean="0">
                <a:solidFill>
                  <a:srgbClr val="0070C0"/>
                </a:solidFill>
              </a:rPr>
              <a:t>Data enriched using java spring batch and spark streaming using </a:t>
            </a:r>
            <a:r>
              <a:rPr lang="en-US" altLang="en-US" sz="1600" b="0" u="none" dirty="0" err="1" smtClean="0">
                <a:solidFill>
                  <a:srgbClr val="0070C0"/>
                </a:solidFill>
              </a:rPr>
              <a:t>kafka</a:t>
            </a:r>
            <a:r>
              <a:rPr lang="en-US" altLang="en-US" sz="1600" b="0" u="none" dirty="0" smtClean="0">
                <a:solidFill>
                  <a:srgbClr val="0070C0"/>
                </a:solidFill>
              </a:rPr>
              <a:t> as temporary staging area.</a:t>
            </a:r>
          </a:p>
          <a:p>
            <a:pPr eaLnBrk="1" hangingPunct="1">
              <a:buFont typeface="Arial" charset="0"/>
              <a:buChar char="•"/>
            </a:pPr>
            <a:r>
              <a:rPr lang="en-US" altLang="en-US" sz="1600" b="0" u="none" dirty="0" smtClean="0">
                <a:solidFill>
                  <a:srgbClr val="0070C0"/>
                </a:solidFill>
              </a:rPr>
              <a:t>Cassandra is used for faster lookups, summary views and persistence storage.</a:t>
            </a:r>
          </a:p>
          <a:p>
            <a:pPr marL="0" indent="0" eaLnBrk="1" hangingPunct="1"/>
            <a:endParaRPr lang="en-US" altLang="en-US" sz="1600" b="0" u="none" dirty="0">
              <a:solidFill>
                <a:srgbClr val="0070C0"/>
              </a:solidFill>
            </a:endParaRPr>
          </a:p>
          <a:p>
            <a:pPr eaLnBrk="1" hangingPunct="1">
              <a:buFont typeface="Arial" charset="0"/>
              <a:buChar char="•"/>
            </a:pPr>
            <a:endParaRPr lang="en-US" altLang="en-US" sz="1600" b="0" u="none" dirty="0">
              <a:solidFill>
                <a:schemeClr val="tx1"/>
              </a:solidFill>
            </a:endParaRPr>
          </a:p>
        </p:txBody>
      </p:sp>
      <p:pic>
        <p:nvPicPr>
          <p:cNvPr id="73" name="Picture 72"/>
          <p:cNvPicPr>
            <a:picLocks noChangeAspect="1"/>
          </p:cNvPicPr>
          <p:nvPr/>
        </p:nvPicPr>
        <p:blipFill>
          <a:blip r:embed="rId2"/>
          <a:stretch>
            <a:fillRect/>
          </a:stretch>
        </p:blipFill>
        <p:spPr>
          <a:xfrm>
            <a:off x="106470" y="1674161"/>
            <a:ext cx="8994503" cy="5064269"/>
          </a:xfrm>
          <a:prstGeom prst="rect">
            <a:avLst/>
          </a:prstGeom>
        </p:spPr>
      </p:pic>
    </p:spTree>
    <p:extLst>
      <p:ext uri="{BB962C8B-B14F-4D97-AF65-F5344CB8AC3E}">
        <p14:creationId xmlns:p14="http://schemas.microsoft.com/office/powerpoint/2010/main" val="51947706"/>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1"/>
</p:tagLst>
</file>

<file path=ppt/theme/theme1.xml><?xml version="1.0" encoding="utf-8"?>
<a:theme xmlns:a="http://schemas.openxmlformats.org/drawingml/2006/main" name="MASTER_4x3_Template">
  <a:themeElements>
    <a:clrScheme name="Custom 16">
      <a:dk1>
        <a:sysClr val="windowText" lastClr="000000"/>
      </a:dk1>
      <a:lt1>
        <a:sysClr val="window" lastClr="FFFFFF"/>
      </a:lt1>
      <a:dk2>
        <a:srgbClr val="666666"/>
      </a:dk2>
      <a:lt2>
        <a:srgbClr val="CBCCCC"/>
      </a:lt2>
      <a:accent1>
        <a:srgbClr val="FF0000"/>
      </a:accent1>
      <a:accent2>
        <a:srgbClr val="AADDEE"/>
      </a:accent2>
      <a:accent3>
        <a:srgbClr val="003344"/>
      </a:accent3>
      <a:accent4>
        <a:srgbClr val="77AA99"/>
      </a:accent4>
      <a:accent5>
        <a:srgbClr val="EEAA00"/>
      </a:accent5>
      <a:accent6>
        <a:srgbClr val="408FCD"/>
      </a:accent6>
      <a:hlink>
        <a:srgbClr val="408FCD"/>
      </a:hlink>
      <a:folHlink>
        <a:srgbClr val="666666"/>
      </a:folHlink>
    </a:clrScheme>
    <a:fontScheme name="Accentur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C9142B94214BB46923900F04183BB72" ma:contentTypeVersion="0" ma:contentTypeDescription="Create a new document." ma:contentTypeScope="" ma:versionID="859fdb247c9d886dfe7241437bc3860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20674B-043A-4BF8-801D-C94F9BC22BEE}">
  <ds:schemaRefs>
    <ds:schemaRef ds:uri="http://purl.org/dc/elements/1.1/"/>
    <ds:schemaRef ds:uri="http://schemas.microsoft.com/office/2006/metadata/properties"/>
    <ds:schemaRef ds:uri="http://schemas.openxmlformats.org/package/2006/metadata/core-properties"/>
    <ds:schemaRef ds:uri="http://purl.org/dc/term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00AA526C-B7B2-4D10-B57E-0D48DB7AF3F8}">
  <ds:schemaRefs>
    <ds:schemaRef ds:uri="http://schemas.microsoft.com/sharepoint/v3/contenttype/forms"/>
  </ds:schemaRefs>
</ds:datastoreItem>
</file>

<file path=customXml/itemProps3.xml><?xml version="1.0" encoding="utf-8"?>
<ds:datastoreItem xmlns:ds="http://schemas.openxmlformats.org/officeDocument/2006/customXml" ds:itemID="{0CD94D6B-BB6D-4AD6-BFE8-D4ED1A52FE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MASTER_4x3_Template.potx</Template>
  <TotalTime>44833</TotalTime>
  <Words>1448</Words>
  <Application>Microsoft Macintosh PowerPoint</Application>
  <PresentationFormat>On-screen Show (4:3)</PresentationFormat>
  <Paragraphs>248</Paragraphs>
  <Slides>37</Slides>
  <Notes>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Calibri</vt:lpstr>
      <vt:lpstr>Times</vt:lpstr>
      <vt:lpstr>Wingdings</vt:lpstr>
      <vt:lpstr>ヒラギノ角ゴ Pro W3</vt:lpstr>
      <vt:lpstr>Arial</vt:lpstr>
      <vt:lpstr>MASTER_4x3_Template</vt:lpstr>
      <vt:lpstr>Designing &amp; Optimizing micro batching systems with Cassandra, Spark and  Kafka </vt:lpstr>
      <vt:lpstr>PowerPoint Presentation</vt:lpstr>
      <vt:lpstr>Speaker Details and Contact</vt:lpstr>
      <vt:lpstr>Agenda</vt:lpstr>
      <vt:lpstr>Data Acceleration  &amp;  Micro Batch !</vt:lpstr>
      <vt:lpstr>Big Data Architecture</vt:lpstr>
      <vt:lpstr>IV Hardware Architecture </vt:lpstr>
      <vt:lpstr>PowerPoint Presentation</vt:lpstr>
      <vt:lpstr>PowerPoint Presentation</vt:lpstr>
      <vt:lpstr>Cassandra, Spark and Kafka Metrics </vt:lpstr>
      <vt:lpstr>Big Data Architecture Approach</vt:lpstr>
      <vt:lpstr>Big Data Architecture Design Considerations - Criteria Sample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High Speed, Never Stop</vt:lpstr>
      <vt:lpstr>Affordable</vt:lpstr>
      <vt:lpstr>Pipeline Delays</vt:lpstr>
      <vt:lpstr>Physics of the SLA Time Slot</vt:lpstr>
      <vt:lpstr>Physics of Partitions</vt:lpstr>
      <vt:lpstr>Get the Partition Access Patterns Right</vt:lpstr>
      <vt:lpstr>Physics of a single Partition</vt:lpstr>
      <vt:lpstr>Idempotency</vt:lpstr>
      <vt:lpstr>Replace Read-Modify-Write</vt:lpstr>
      <vt:lpstr>Denormalize</vt:lpstr>
      <vt:lpstr>Nesting Rows in the Partitions – 1 of 3  </vt:lpstr>
      <vt:lpstr>Nesting Rows in the Partitions – 2 of 3</vt:lpstr>
      <vt:lpstr>Nesting Rows in the Partitions – 3 of 3</vt:lpstr>
      <vt:lpstr>PowerPoint Presentation</vt:lpstr>
      <vt:lpstr>Summary  / Take Away</vt:lpstr>
    </vt:vector>
  </TitlesOfParts>
  <Company>cchange, inc.</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Hugh Schulze</dc:creator>
  <cp:lastModifiedBy>Ram, Ananth</cp:lastModifiedBy>
  <cp:revision>646</cp:revision>
  <dcterms:created xsi:type="dcterms:W3CDTF">2012-05-21T21:52:41Z</dcterms:created>
  <dcterms:modified xsi:type="dcterms:W3CDTF">2016-09-07T22:17:46Z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UseProject">
    <vt:lpwstr>1</vt:lpwstr>
  </property>
  <property fmtid="{D5CDD505-2E9C-101B-9397-08002B2CF9AE}" pid="3" name="ArticulatePath">
    <vt:lpwstr>DH_PPT_012012_LEO</vt:lpwstr>
  </property>
  <property fmtid="{D5CDD505-2E9C-101B-9397-08002B2CF9AE}" pid="4" name="ArticulateGUID">
    <vt:lpwstr>AAA9661D-BB09-40B4-9621-E5DD34F7073B</vt:lpwstr>
  </property>
  <property fmtid="{D5CDD505-2E9C-101B-9397-08002B2CF9AE}" pid="5" name="ArticulateProjectFull">
    <vt:lpwstr>F:\PROJECTS\JohnsonBeesley\Accenture\Accenture_PPT_020412_LEO.ppta</vt:lpwstr>
  </property>
  <property fmtid="{D5CDD505-2E9C-101B-9397-08002B2CF9AE}" pid="6" name="ContentTypeId">
    <vt:lpwstr>0x010100AC9142B94214BB46923900F04183BB72</vt:lpwstr>
  </property>
</Properties>
</file>